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presentation.xml" ContentType="application/vnd.openxmlformats-officedocument.presentationml.presentation.main+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73.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57.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56.xml" ContentType="application/vnd.openxmlformats-officedocument.presentationml.notesSlide+xml"/>
  <Override PartName="/ppt/notesSlides/notesSlide55.xml" ContentType="application/vnd.openxmlformats-officedocument.presentationml.notesSlide+xml"/>
  <Override PartName="/ppt/notesSlides/notesSlide54.xml" ContentType="application/vnd.openxmlformats-officedocument.presentationml.notesSlide+xml"/>
  <Override PartName="/ppt/notesSlides/notesSlide53.xml" ContentType="application/vnd.openxmlformats-officedocument.presentationml.notesSlide+xml"/>
  <Override PartName="/ppt/notesSlides/notesSlide52.xml" ContentType="application/vnd.openxmlformats-officedocument.presentationml.notesSlide+xml"/>
  <Override PartName="/ppt/notesSlides/notesSlide51.xml" ContentType="application/vnd.openxmlformats-officedocument.presentationml.notesSlide+xml"/>
  <Override PartName="/ppt/notesSlides/notesSlide50.xml" ContentType="application/vnd.openxmlformats-officedocument.presentationml.notesSlide+xml"/>
  <Override PartName="/ppt/notesSlides/notesSlide49.xml" ContentType="application/vnd.openxmlformats-officedocument.presentationml.notesSlide+xml"/>
  <Override PartName="/ppt/notesSlides/notesSlide48.xml" ContentType="application/vnd.openxmlformats-officedocument.presentationml.notesSlide+xml"/>
  <Override PartName="/ppt/notesSlides/notesSlide47.xml" ContentType="application/vnd.openxmlformats-officedocument.presentationml.notesSlide+xml"/>
  <Override PartName="/ppt/notesSlides/notesSlide46.xml" ContentType="application/vnd.openxmlformats-officedocument.presentationml.notesSlide+xml"/>
  <Override PartName="/ppt/notesSlides/notesSlide45.xml" ContentType="application/vnd.openxmlformats-officedocument.presentationml.notesSlide+xml"/>
  <Override PartName="/ppt/notesSlides/notesSlide44.xml" ContentType="application/vnd.openxmlformats-officedocument.presentationml.notesSlide+xml"/>
  <Override PartName="/ppt/notesSlides/notesSlide43.xml" ContentType="application/vnd.openxmlformats-officedocument.presentationml.notesSlide+xml"/>
  <Override PartName="/ppt/notesSlides/notesSlide42.xml" ContentType="application/vnd.openxmlformats-officedocument.presentationml.notesSlide+xml"/>
  <Override PartName="/ppt/notesSlides/notesSlide41.xml" ContentType="application/vnd.openxmlformats-officedocument.presentationml.notesSlide+xml"/>
  <Override PartName="/ppt/notesSlides/notesSlide40.xml" ContentType="application/vnd.openxmlformats-officedocument.presentationml.notesSlide+xml"/>
  <Override PartName="/ppt/notesSlides/notesSlide39.xml" ContentType="application/vnd.openxmlformats-officedocument.presentationml.notesSlide+xml"/>
  <Override PartName="/ppt/notesSlides/notesSlide38.xml" ContentType="application/vnd.openxmlformats-officedocument.presentationml.notesSlide+xml"/>
  <Override PartName="/ppt/notesSlides/notesSlide37.xml" ContentType="application/vnd.openxmlformats-officedocument.presentationml.notesSlide+xml"/>
  <Override PartName="/ppt/notesSlides/notesSlide36.xml" ContentType="application/vnd.openxmlformats-officedocument.presentationml.notesSlide+xml"/>
  <Override PartName="/ppt/notesSlides/notesSlide35.xml" ContentType="application/vnd.openxmlformats-officedocument.presentationml.notesSlide+xml"/>
  <Override PartName="/ppt/notesSlides/notesSlide34.xml" ContentType="application/vnd.openxmlformats-officedocument.presentationml.notesSlide+xml"/>
  <Override PartName="/ppt/notesSlides/notesSlide33.xml" ContentType="application/vnd.openxmlformats-officedocument.presentationml.notesSlide+xml"/>
  <Override PartName="/ppt/notesSlides/notesSlide32.xml" ContentType="application/vnd.openxmlformats-officedocument.presentationml.notesSlide+xml"/>
  <Override PartName="/ppt/notesSlides/notesSlide31.xml" ContentType="application/vnd.openxmlformats-officedocument.presentationml.notesSlide+xml"/>
  <Override PartName="/ppt/notesSlides/notesSlide30.xml" ContentType="application/vnd.openxmlformats-officedocument.presentationml.notesSlide+xml"/>
  <Override PartName="/ppt/notesSlides/notesSlide29.xml" ContentType="application/vnd.openxmlformats-officedocument.presentationml.notesSlide+xml"/>
  <Override PartName="/ppt/notesSlides/notesSlide28.xml" ContentType="application/vnd.openxmlformats-officedocument.presentationml.notesSlide+xml"/>
  <Override PartName="/ppt/notesSlides/notesSlide27.xml" ContentType="application/vnd.openxmlformats-officedocument.presentationml.notesSlide+xml"/>
  <Override PartName="/ppt/notesSlides/notesSlide26.xml" ContentType="application/vnd.openxmlformats-officedocument.presentationml.notesSlide+xml"/>
  <Override PartName="/ppt/notesSlides/notesSlide25.xml" ContentType="application/vnd.openxmlformats-officedocument.presentationml.notesSlide+xml"/>
  <Override PartName="/ppt/notesSlides/notesSlide24.xml" ContentType="application/vnd.openxmlformats-officedocument.presentationml.notesSlide+xml"/>
  <Override PartName="/ppt/notesSlides/notesSlide23.xml" ContentType="application/vnd.openxmlformats-officedocument.presentationml.notesSlide+xml"/>
  <Override PartName="/ppt/notesSlides/notesSlide22.xml" ContentType="application/vnd.openxmlformats-officedocument.presentationml.notesSlide+xml"/>
  <Override PartName="/ppt/notesSlides/notesSlide21.xml" ContentType="application/vnd.openxmlformats-officedocument.presentationml.notesSlide+xml"/>
  <Override PartName="/ppt/notesSlides/notesSlide20.xml" ContentType="application/vnd.openxmlformats-officedocument.presentationml.notesSlide+xml"/>
  <Override PartName="/ppt/notesSlides/notesSlide19.xml" ContentType="application/vnd.openxmlformats-officedocument.presentationml.notesSlide+xml"/>
  <Override PartName="/ppt/notesSlides/notesSlide18.xml" ContentType="application/vnd.openxmlformats-officedocument.presentationml.notesSlide+xml"/>
  <Override PartName="/ppt/notesSlides/notesSlide17.xml" ContentType="application/vnd.openxmlformats-officedocument.presentationml.notesSlide+xml"/>
  <Override PartName="/ppt/notesSlides/notesSlide16.xml" ContentType="application/vnd.openxmlformats-officedocument.presentationml.notesSlide+xml"/>
  <Override PartName="/ppt/notesSlides/notesSlide15.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5" r:id="rId1"/>
  </p:sldMasterIdLst>
  <p:notesMasterIdLst>
    <p:notesMasterId r:id="rId100"/>
  </p:notesMasterIdLst>
  <p:handoutMasterIdLst>
    <p:handoutMasterId r:id="rId101"/>
  </p:handoutMasterIdLst>
  <p:sldIdLst>
    <p:sldId id="682" r:id="rId2"/>
    <p:sldId id="1830" r:id="rId3"/>
    <p:sldId id="1878" r:id="rId4"/>
    <p:sldId id="341" r:id="rId5"/>
    <p:sldId id="431" r:id="rId6"/>
    <p:sldId id="432" r:id="rId7"/>
    <p:sldId id="479" r:id="rId8"/>
    <p:sldId id="1770" r:id="rId9"/>
    <p:sldId id="1771" r:id="rId10"/>
    <p:sldId id="446" r:id="rId11"/>
    <p:sldId id="480" r:id="rId12"/>
    <p:sldId id="455" r:id="rId13"/>
    <p:sldId id="481" r:id="rId14"/>
    <p:sldId id="434" r:id="rId15"/>
    <p:sldId id="482" r:id="rId16"/>
    <p:sldId id="1832" r:id="rId17"/>
    <p:sldId id="456" r:id="rId18"/>
    <p:sldId id="1833" r:id="rId19"/>
    <p:sldId id="1836" r:id="rId20"/>
    <p:sldId id="1882" r:id="rId21"/>
    <p:sldId id="361" r:id="rId22"/>
    <p:sldId id="457" r:id="rId23"/>
    <p:sldId id="483" r:id="rId24"/>
    <p:sldId id="484" r:id="rId25"/>
    <p:sldId id="1879" r:id="rId26"/>
    <p:sldId id="1881" r:id="rId27"/>
    <p:sldId id="1883" r:id="rId28"/>
    <p:sldId id="459" r:id="rId29"/>
    <p:sldId id="461" r:id="rId30"/>
    <p:sldId id="1772" r:id="rId31"/>
    <p:sldId id="485" r:id="rId32"/>
    <p:sldId id="1877" r:id="rId33"/>
    <p:sldId id="1837" r:id="rId34"/>
    <p:sldId id="1838" r:id="rId35"/>
    <p:sldId id="487" r:id="rId36"/>
    <p:sldId id="488" r:id="rId37"/>
    <p:sldId id="489" r:id="rId38"/>
    <p:sldId id="490" r:id="rId39"/>
    <p:sldId id="388" r:id="rId40"/>
    <p:sldId id="491" r:id="rId41"/>
    <p:sldId id="1839" r:id="rId42"/>
    <p:sldId id="1840" r:id="rId43"/>
    <p:sldId id="1851" r:id="rId44"/>
    <p:sldId id="1849" r:id="rId45"/>
    <p:sldId id="390" r:id="rId46"/>
    <p:sldId id="391" r:id="rId47"/>
    <p:sldId id="392" r:id="rId48"/>
    <p:sldId id="493" r:id="rId49"/>
    <p:sldId id="1842" r:id="rId50"/>
    <p:sldId id="1843" r:id="rId51"/>
    <p:sldId id="494" r:id="rId52"/>
    <p:sldId id="749" r:id="rId53"/>
    <p:sldId id="1852" r:id="rId54"/>
    <p:sldId id="1853" r:id="rId55"/>
    <p:sldId id="1854" r:id="rId56"/>
    <p:sldId id="1885" r:id="rId57"/>
    <p:sldId id="1855" r:id="rId58"/>
    <p:sldId id="1844" r:id="rId59"/>
    <p:sldId id="1845" r:id="rId60"/>
    <p:sldId id="700" r:id="rId61"/>
    <p:sldId id="394" r:id="rId62"/>
    <p:sldId id="702" r:id="rId63"/>
    <p:sldId id="465" r:id="rId64"/>
    <p:sldId id="397" r:id="rId65"/>
    <p:sldId id="464" r:id="rId66"/>
    <p:sldId id="399" r:id="rId67"/>
    <p:sldId id="400" r:id="rId68"/>
    <p:sldId id="1858" r:id="rId69"/>
    <p:sldId id="1865" r:id="rId70"/>
    <p:sldId id="1866" r:id="rId71"/>
    <p:sldId id="1861" r:id="rId72"/>
    <p:sldId id="1860" r:id="rId73"/>
    <p:sldId id="1862" r:id="rId74"/>
    <p:sldId id="1863" r:id="rId75"/>
    <p:sldId id="1864" r:id="rId76"/>
    <p:sldId id="750" r:id="rId77"/>
    <p:sldId id="1773" r:id="rId78"/>
    <p:sldId id="1774" r:id="rId79"/>
    <p:sldId id="404" r:id="rId80"/>
    <p:sldId id="1867" r:id="rId81"/>
    <p:sldId id="470" r:id="rId82"/>
    <p:sldId id="1868" r:id="rId83"/>
    <p:sldId id="1886" r:id="rId84"/>
    <p:sldId id="1869" r:id="rId85"/>
    <p:sldId id="1870" r:id="rId86"/>
    <p:sldId id="1871" r:id="rId87"/>
    <p:sldId id="471" r:id="rId88"/>
    <p:sldId id="1872" r:id="rId89"/>
    <p:sldId id="1847" r:id="rId90"/>
    <p:sldId id="732" r:id="rId91"/>
    <p:sldId id="1873" r:id="rId92"/>
    <p:sldId id="1874" r:id="rId93"/>
    <p:sldId id="472" r:id="rId94"/>
    <p:sldId id="1875" r:id="rId95"/>
    <p:sldId id="421" r:id="rId96"/>
    <p:sldId id="415" r:id="rId97"/>
    <p:sldId id="1784" r:id="rId98"/>
    <p:sldId id="1876" r:id="rId99"/>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00FF"/>
    <a:srgbClr val="FF0066"/>
    <a:srgbClr val="008000"/>
    <a:srgbClr val="D60093"/>
    <a:srgbClr val="33CC33"/>
    <a:srgbClr val="FF0000"/>
    <a:srgbClr val="CC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26" autoAdjust="0"/>
    <p:restoredTop sz="79388" autoAdjust="0"/>
  </p:normalViewPr>
  <p:slideViewPr>
    <p:cSldViewPr>
      <p:cViewPr varScale="1">
        <p:scale>
          <a:sx n="96" d="100"/>
          <a:sy n="96" d="100"/>
        </p:scale>
        <p:origin x="1304" y="160"/>
      </p:cViewPr>
      <p:guideLst>
        <p:guide orient="horz" pos="2160"/>
        <p:guide pos="3840"/>
      </p:guideLst>
    </p:cSldViewPr>
  </p:slideViewPr>
  <p:notesTextViewPr>
    <p:cViewPr>
      <p:scale>
        <a:sx n="114" d="100"/>
        <a:sy n="114"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customXml" Target="../customXml/item2.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108" Type="http://schemas.openxmlformats.org/officeDocument/2006/relationships/customXml" Target="../customXml/item3.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customXml" Target="../customXml/item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notesMaster" Target="notesMasters/notesMaster1.xml"/><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2/3/24</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png>
</file>

<file path=ppt/media/image17.png>
</file>

<file path=ppt/media/image2.png>
</file>

<file path=ppt/media/image3.png>
</file>

<file path=ppt/media/image37.png>
</file>

<file path=ppt/media/image44.jpg>
</file>

<file path=ppt/media/image45.png>
</file>

<file path=ppt/media/image6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2/3/24</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49122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meaning of two words can be related in ways other than similarity. One such class of connections is called word </a:t>
            </a:r>
            <a:r>
              <a:rPr lang="en-US" sz="1200" b="0" kern="1200" dirty="0">
                <a:solidFill>
                  <a:schemeClr val="tx1"/>
                </a:solidFill>
                <a:effectLst/>
                <a:latin typeface="+mn-lt"/>
                <a:ea typeface="+mn-ea"/>
                <a:cs typeface="+mn-cs"/>
              </a:rPr>
              <a:t>relatedness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Budanitsky</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and Hirst, 2006), also traditionally called word </a:t>
            </a:r>
            <a:r>
              <a:rPr lang="en-US" sz="1200" b="0" kern="1200" dirty="0">
                <a:solidFill>
                  <a:schemeClr val="tx1"/>
                </a:solidFill>
                <a:effectLst/>
                <a:latin typeface="+mn-lt"/>
                <a:ea typeface="+mn-ea"/>
                <a:cs typeface="+mn-cs"/>
              </a:rPr>
              <a:t>association </a:t>
            </a:r>
            <a:r>
              <a:rPr lang="en-US" sz="1200" kern="1200" dirty="0">
                <a:solidFill>
                  <a:schemeClr val="tx1"/>
                </a:solidFill>
                <a:effectLst/>
                <a:latin typeface="+mn-lt"/>
                <a:ea typeface="+mn-ea"/>
                <a:cs typeface="+mn-cs"/>
              </a:rPr>
              <a:t>in psychology.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similar to </a:t>
            </a:r>
            <a:r>
              <a:rPr lang="en-US" sz="1200" b="1" kern="1200" dirty="0">
                <a:solidFill>
                  <a:schemeClr val="tx1"/>
                </a:solidFill>
                <a:effectLst/>
                <a:latin typeface="+mn-lt"/>
                <a:ea typeface="+mn-ea"/>
                <a:cs typeface="+mn-cs"/>
              </a:rPr>
              <a:t>tea</a:t>
            </a:r>
            <a:r>
              <a:rPr lang="en-US" sz="1200" kern="1200" dirty="0">
                <a:solidFill>
                  <a:schemeClr val="tx1"/>
                </a:solidFill>
                <a:effectLst/>
                <a:latin typeface="+mn-lt"/>
                <a:ea typeface="+mn-ea"/>
                <a:cs typeface="+mn-cs"/>
              </a:rPr>
              <a:t>.  But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not similar to </a:t>
            </a:r>
            <a:r>
              <a:rPr lang="en-US" sz="1200" b="1" kern="1200" dirty="0">
                <a:solidFill>
                  <a:schemeClr val="tx1"/>
                </a:solidFill>
                <a:effectLst/>
                <a:latin typeface="+mn-lt"/>
                <a:ea typeface="+mn-ea"/>
                <a:cs typeface="+mn-cs"/>
              </a:rPr>
              <a:t>cup</a:t>
            </a:r>
            <a:r>
              <a:rPr lang="en-US" sz="1200" kern="1200" dirty="0">
                <a:solidFill>
                  <a:schemeClr val="tx1"/>
                </a:solidFill>
                <a:effectLst/>
                <a:latin typeface="+mn-lt"/>
                <a:ea typeface="+mn-ea"/>
                <a:cs typeface="+mn-cs"/>
              </a:rPr>
              <a:t>; they share practically no features (coffee is a plant or a beverage, while a cup is a manufactured object with a particular shape). But coffee and cup are clearly related; they are associated by co-participating in an everyday event (the event of drinking coffee out of a cup). Similarly </a:t>
            </a:r>
            <a:r>
              <a:rPr lang="en-US" sz="1200" i="1" kern="1200" dirty="0">
                <a:solidFill>
                  <a:schemeClr val="tx1"/>
                </a:solidFill>
                <a:effectLst/>
                <a:latin typeface="+mn-lt"/>
                <a:ea typeface="+mn-ea"/>
                <a:cs typeface="+mn-cs"/>
              </a:rPr>
              <a:t>scalpel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surgeon </a:t>
            </a:r>
            <a:r>
              <a:rPr lang="en-US" sz="1200" kern="1200" dirty="0">
                <a:solidFill>
                  <a:schemeClr val="tx1"/>
                </a:solidFill>
                <a:effectLst/>
                <a:latin typeface="+mn-lt"/>
                <a:ea typeface="+mn-ea"/>
                <a:cs typeface="+mn-cs"/>
              </a:rPr>
              <a:t>are not similar but are related </a:t>
            </a:r>
            <a:endParaRPr lang="en-US" dirty="0"/>
          </a:p>
          <a:p>
            <a:r>
              <a:rPr lang="en-US" sz="1200" kern="1200" dirty="0" err="1">
                <a:solidFill>
                  <a:schemeClr val="tx1"/>
                </a:solidFill>
                <a:effectLst/>
                <a:latin typeface="+mn-lt"/>
                <a:ea typeface="+mn-ea"/>
                <a:cs typeface="+mn-cs"/>
              </a:rPr>
              <a:t>eventively</a:t>
            </a:r>
            <a:r>
              <a:rPr lang="en-US" sz="1200" kern="1200" dirty="0">
                <a:solidFill>
                  <a:schemeClr val="tx1"/>
                </a:solidFill>
                <a:effectLst/>
                <a:latin typeface="+mn-lt"/>
                <a:ea typeface="+mn-ea"/>
                <a:cs typeface="+mn-cs"/>
              </a:rPr>
              <a:t> (a surgeon tends to make use of a scalpel).</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1722694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common kind of relatedness between words is if they belong to the same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semantic field</a:t>
            </a:r>
            <a:r>
              <a:rPr lang="en-US" sz="1200" kern="1200" dirty="0">
                <a:solidFill>
                  <a:schemeClr val="tx1"/>
                </a:solidFill>
                <a:effectLst/>
                <a:latin typeface="+mn-lt"/>
                <a:ea typeface="+mn-ea"/>
                <a:cs typeface="+mn-cs"/>
              </a:rPr>
              <a:t>. A semantic field is a set of words which cover a particular semantic domain and bear structured relations with each other. For example, words might be related by being in the semantic field of hospitals (</a:t>
            </a:r>
            <a:r>
              <a:rPr lang="en-US" sz="1200" i="1" kern="1200" dirty="0">
                <a:solidFill>
                  <a:schemeClr val="tx1"/>
                </a:solidFill>
                <a:effectLst/>
                <a:latin typeface="+mn-lt"/>
                <a:ea typeface="+mn-ea"/>
                <a:cs typeface="+mn-cs"/>
              </a:rPr>
              <a:t>surgeon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scalpel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nurse</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anes</a:t>
            </a:r>
            <a:r>
              <a:rPr lang="en-US" sz="1200" i="1" kern="1200" dirty="0">
                <a:solidFill>
                  <a:schemeClr val="tx1"/>
                </a:solidFill>
                <a:effectLst/>
                <a:latin typeface="+mn-lt"/>
                <a:ea typeface="+mn-ea"/>
                <a:cs typeface="+mn-cs"/>
              </a:rPr>
              <a:t>- thetic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hospital</a:t>
            </a:r>
            <a:r>
              <a:rPr lang="en-US" sz="1200" kern="1200" dirty="0">
                <a:solidFill>
                  <a:schemeClr val="tx1"/>
                </a:solidFill>
                <a:effectLst/>
                <a:latin typeface="+mn-lt"/>
                <a:ea typeface="+mn-ea"/>
                <a:cs typeface="+mn-cs"/>
              </a:rPr>
              <a:t>), restaurants (</a:t>
            </a:r>
            <a:r>
              <a:rPr lang="en-US" sz="1200" i="1" kern="1200" dirty="0">
                <a:solidFill>
                  <a:schemeClr val="tx1"/>
                </a:solidFill>
                <a:effectLst/>
                <a:latin typeface="+mn-lt"/>
                <a:ea typeface="+mn-ea"/>
                <a:cs typeface="+mn-cs"/>
              </a:rPr>
              <a:t>waiter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menu</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plate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food</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chef</a:t>
            </a:r>
            <a:r>
              <a:rPr lang="en-US" sz="1200" kern="1200" dirty="0">
                <a:solidFill>
                  <a:schemeClr val="tx1"/>
                </a:solidFill>
                <a:effectLst/>
                <a:latin typeface="+mn-lt"/>
                <a:ea typeface="+mn-ea"/>
                <a:cs typeface="+mn-cs"/>
              </a:rPr>
              <a:t>), or houses (</a:t>
            </a:r>
            <a:r>
              <a:rPr lang="en-US" sz="1200" i="1" kern="1200" dirty="0">
                <a:solidFill>
                  <a:schemeClr val="tx1"/>
                </a:solidFill>
                <a:effectLst/>
                <a:latin typeface="+mn-lt"/>
                <a:ea typeface="+mn-ea"/>
                <a:cs typeface="+mn-cs"/>
              </a:rPr>
              <a:t>door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roof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kitchen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family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bed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2558230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0AAF7090-B501-694D-8635-028277A3FDB6}" type="slidenum">
              <a:rPr lang="en-US"/>
              <a:pPr/>
              <a:t>14</a:t>
            </a:fld>
            <a:endParaRPr lang="en-US"/>
          </a:p>
        </p:txBody>
      </p:sp>
      <p:sp>
        <p:nvSpPr>
          <p:cNvPr id="49155" name="Rectangle 1026"/>
          <p:cNvSpPr>
            <a:spLocks noGrp="1" noRot="1" noChangeAspect="1" noChangeArrowheads="1"/>
          </p:cNvSpPr>
          <p:nvPr>
            <p:ph type="sldImg"/>
          </p:nvPr>
        </p:nvSpPr>
        <p:spPr>
          <a:xfrm>
            <a:off x="457200" y="720725"/>
            <a:ext cx="6400800" cy="3600450"/>
          </a:xfrm>
          <a:solidFill>
            <a:srgbClr val="FFFFFF"/>
          </a:solidFill>
          <a:ln/>
        </p:spPr>
      </p:sp>
      <p:sp>
        <p:nvSpPr>
          <p:cNvPr id="49156"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3743694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Finally, words have </a:t>
            </a:r>
            <a:r>
              <a:rPr lang="en-US" sz="1200" b="0" i="1" kern="1200" dirty="0">
                <a:solidFill>
                  <a:schemeClr val="tx1"/>
                </a:solidFill>
                <a:effectLst/>
                <a:latin typeface="+mn-lt"/>
                <a:ea typeface="+mn-ea"/>
                <a:cs typeface="+mn-cs"/>
              </a:rPr>
              <a:t>affective meanings </a:t>
            </a:r>
            <a:r>
              <a:rPr lang="en-US" sz="1200" b="0" kern="1200" dirty="0">
                <a:solidFill>
                  <a:schemeClr val="tx1"/>
                </a:solidFill>
                <a:effectLst/>
                <a:latin typeface="+mn-lt"/>
                <a:ea typeface="+mn-ea"/>
                <a:cs typeface="+mn-cs"/>
              </a:rPr>
              <a:t>or connotations. The word </a:t>
            </a:r>
            <a:r>
              <a:rPr lang="en-US" sz="1200" b="0" i="1" kern="1200" dirty="0">
                <a:solidFill>
                  <a:schemeClr val="tx1"/>
                </a:solidFill>
                <a:effectLst/>
                <a:latin typeface="+mn-lt"/>
                <a:ea typeface="+mn-ea"/>
                <a:cs typeface="+mn-cs"/>
              </a:rPr>
              <a:t>connotation </a:t>
            </a:r>
            <a:r>
              <a:rPr lang="en-US" sz="1200" b="0" kern="1200" dirty="0">
                <a:solidFill>
                  <a:schemeClr val="tx1"/>
                </a:solidFill>
                <a:effectLst/>
                <a:latin typeface="+mn-lt"/>
                <a:ea typeface="+mn-ea"/>
                <a:cs typeface="+mn-cs"/>
              </a:rPr>
              <a:t>has different meanings in different fields, but here we use it to mean the aspects of a word’s meaning that are related to a writer or reader’s emotions, sentiment, opinions, or evaluations. For example some words have positive </a:t>
            </a:r>
            <a:r>
              <a:rPr lang="en-US" sz="1200" b="0" kern="1200" dirty="0" err="1">
                <a:solidFill>
                  <a:schemeClr val="tx1"/>
                </a:solidFill>
                <a:effectLst/>
                <a:latin typeface="+mn-lt"/>
                <a:ea typeface="+mn-ea"/>
                <a:cs typeface="+mn-cs"/>
              </a:rPr>
              <a:t>conno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tations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happy</a:t>
            </a:r>
            <a:r>
              <a:rPr lang="en-US" sz="1200" b="0" kern="1200" dirty="0">
                <a:solidFill>
                  <a:schemeClr val="tx1"/>
                </a:solidFill>
                <a:effectLst/>
                <a:latin typeface="+mn-lt"/>
                <a:ea typeface="+mn-ea"/>
                <a:cs typeface="+mn-cs"/>
              </a:rPr>
              <a:t>) while others have negative connotations (</a:t>
            </a:r>
            <a:r>
              <a:rPr lang="en-US" sz="1200" b="0" i="1" kern="1200" dirty="0">
                <a:solidFill>
                  <a:schemeClr val="tx1"/>
                </a:solidFill>
                <a:effectLst/>
                <a:latin typeface="+mn-lt"/>
                <a:ea typeface="+mn-ea"/>
                <a:cs typeface="+mn-cs"/>
              </a:rPr>
              <a:t>sad</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Even words whose meanings are similar in other ways can vary in connotation; consider the difference in connotations between </a:t>
            </a:r>
            <a:r>
              <a:rPr lang="en-US" sz="1200" i="1" kern="1200" dirty="0">
                <a:solidFill>
                  <a:schemeClr val="tx1"/>
                </a:solidFill>
                <a:effectLst/>
                <a:latin typeface="+mn-lt"/>
                <a:ea typeface="+mn-ea"/>
                <a:cs typeface="+mn-cs"/>
              </a:rPr>
              <a:t>fake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knockoff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forgery</a:t>
            </a:r>
            <a:r>
              <a:rPr lang="en-US" sz="1200" kern="1200" dirty="0">
                <a:solidFill>
                  <a:schemeClr val="tx1"/>
                </a:solidFill>
                <a:effectLst/>
                <a:latin typeface="+mn-lt"/>
                <a:ea typeface="+mn-ea"/>
                <a:cs typeface="+mn-cs"/>
              </a:rPr>
              <a:t>, on the one hand, and </a:t>
            </a:r>
            <a:r>
              <a:rPr lang="en-US" sz="1200" i="1" kern="1200" dirty="0">
                <a:solidFill>
                  <a:schemeClr val="tx1"/>
                </a:solidFill>
                <a:effectLst/>
                <a:latin typeface="+mn-lt"/>
                <a:ea typeface="+mn-ea"/>
                <a:cs typeface="+mn-cs"/>
              </a:rPr>
              <a:t>copy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replica</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reproduction </a:t>
            </a:r>
            <a:r>
              <a:rPr lang="en-US" sz="1200" kern="1200" dirty="0">
                <a:solidFill>
                  <a:schemeClr val="tx1"/>
                </a:solidFill>
                <a:effectLst/>
                <a:latin typeface="+mn-lt"/>
                <a:ea typeface="+mn-ea"/>
                <a:cs typeface="+mn-cs"/>
              </a:rPr>
              <a:t>on the other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describe positive evaluation (</a:t>
            </a:r>
            <a:r>
              <a:rPr lang="en-US" sz="1200" i="1" kern="1200" dirty="0">
                <a:solidFill>
                  <a:schemeClr val="tx1"/>
                </a:solidFill>
                <a:effectLst/>
                <a:latin typeface="+mn-lt"/>
                <a:ea typeface="+mn-ea"/>
                <a:cs typeface="+mn-cs"/>
              </a:rPr>
              <a:t>great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love</a:t>
            </a:r>
            <a:r>
              <a:rPr lang="en-US" sz="1200" kern="1200" dirty="0">
                <a:solidFill>
                  <a:schemeClr val="tx1"/>
                </a:solidFill>
                <a:effectLst/>
                <a:latin typeface="+mn-lt"/>
                <a:ea typeface="+mn-ea"/>
                <a:cs typeface="+mn-cs"/>
              </a:rPr>
              <a:t>) and others neg- </a:t>
            </a:r>
            <a:r>
              <a:rPr lang="en-US" sz="1200" kern="1200" dirty="0" err="1">
                <a:solidFill>
                  <a:schemeClr val="tx1"/>
                </a:solidFill>
                <a:effectLst/>
                <a:latin typeface="+mn-lt"/>
                <a:ea typeface="+mn-ea"/>
                <a:cs typeface="+mn-cs"/>
              </a:rPr>
              <a:t>ative</a:t>
            </a:r>
            <a:r>
              <a:rPr lang="en-US" sz="1200" kern="1200" dirty="0">
                <a:solidFill>
                  <a:schemeClr val="tx1"/>
                </a:solidFill>
                <a:effectLst/>
                <a:latin typeface="+mn-lt"/>
                <a:ea typeface="+mn-ea"/>
                <a:cs typeface="+mn-cs"/>
              </a:rPr>
              <a:t> evaluation (</a:t>
            </a:r>
            <a:r>
              <a:rPr lang="en-US" sz="1200" i="1" kern="1200" dirty="0">
                <a:solidFill>
                  <a:schemeClr val="tx1"/>
                </a:solidFill>
                <a:effectLst/>
                <a:latin typeface="+mn-lt"/>
                <a:ea typeface="+mn-ea"/>
                <a:cs typeface="+mn-cs"/>
              </a:rPr>
              <a:t>terrible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hate</a:t>
            </a:r>
            <a:r>
              <a:rPr lang="en-US" sz="1200" kern="1200" dirty="0">
                <a:solidFill>
                  <a:schemeClr val="tx1"/>
                </a:solidFill>
                <a:effectLst/>
                <a:latin typeface="+mn-lt"/>
                <a:ea typeface="+mn-ea"/>
                <a:cs typeface="+mn-cs"/>
              </a:rPr>
              <a:t>). Positive or negative evaluation language is called </a:t>
            </a:r>
            <a:r>
              <a:rPr lang="en-US" sz="1200" b="0" kern="1200" dirty="0">
                <a:solidFill>
                  <a:schemeClr val="tx1"/>
                </a:solidFill>
                <a:effectLst/>
                <a:latin typeface="+mn-lt"/>
                <a:ea typeface="+mn-ea"/>
                <a:cs typeface="+mn-cs"/>
              </a:rPr>
              <a:t>sentiment</a:t>
            </a:r>
            <a:r>
              <a:rPr lang="en-US" sz="1200" kern="1200" dirty="0">
                <a:solidFill>
                  <a:schemeClr val="tx1"/>
                </a:solidFill>
                <a:effectLst/>
                <a:latin typeface="+mn-lt"/>
                <a:ea typeface="+mn-ea"/>
                <a:cs typeface="+mn-cs"/>
              </a:rPr>
              <a:t>, as we saw already, and word sentiment plays a role in important tasks like sentiment analysis, stance detection, and applications of NLP to the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guage</a:t>
            </a:r>
            <a:r>
              <a:rPr lang="en-US" sz="1200" kern="1200" dirty="0">
                <a:solidFill>
                  <a:schemeClr val="tx1"/>
                </a:solidFill>
                <a:effectLst/>
                <a:latin typeface="+mn-lt"/>
                <a:ea typeface="+mn-ea"/>
                <a:cs typeface="+mn-cs"/>
              </a:rPr>
              <a:t> of politics and consumer reviews.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978403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Early work on affective meaning (Osgood et al., 1957) found that words varied along three important dimensions of affective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847306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introduced some basic aspects of word meaning, which give us some desiderata for building a computational model.</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103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Vector Semantics, the standard way to represent word meaning in language processing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900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Vector semantics </a:t>
            </a:r>
            <a:r>
              <a:rPr lang="en-US" sz="1200" kern="1200" dirty="0">
                <a:solidFill>
                  <a:schemeClr val="tx1"/>
                </a:solidFill>
                <a:effectLst/>
                <a:latin typeface="+mn-lt"/>
                <a:ea typeface="+mn-ea"/>
                <a:cs typeface="+mn-cs"/>
              </a:rPr>
              <a:t>is the standard way to represent word meaning in NLP, helping us model many of the aspects of word meaning we saw in the previous section. The roots of the model lie in the 1950s when two big ideas converged: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4253211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draws on the philosopher Wittgenstein's idea that the meaning of a word should be tied to how it is used</a:t>
            </a:r>
          </a:p>
        </p:txBody>
      </p:sp>
      <p:sp>
        <p:nvSpPr>
          <p:cNvPr id="4" name="Slide Number Placeholder 3"/>
          <p:cNvSpPr>
            <a:spLocks noGrp="1"/>
          </p:cNvSpPr>
          <p:nvPr>
            <p:ph type="sldNum" sz="quarter" idx="5"/>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3996584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linguists like </a:t>
            </a:r>
            <a:r>
              <a:rPr lang="en-US" sz="1200" kern="1200" dirty="0" err="1">
                <a:solidFill>
                  <a:schemeClr val="tx1"/>
                </a:solidFill>
                <a:effectLst/>
                <a:latin typeface="+mn-lt"/>
                <a:ea typeface="+mn-ea"/>
                <a:cs typeface="+mn-cs"/>
              </a:rPr>
              <a:t>Joos</a:t>
            </a:r>
            <a:r>
              <a:rPr lang="en-US" sz="1200" kern="1200" dirty="0">
                <a:solidFill>
                  <a:schemeClr val="tx1"/>
                </a:solidFill>
                <a:effectLst/>
                <a:latin typeface="+mn-lt"/>
                <a:ea typeface="+mn-ea"/>
                <a:cs typeface="+mn-cs"/>
              </a:rPr>
              <a:t> (1950), Harris (1954), and Firth (1957) had the related idea of defining the meaning of a word by its </a:t>
            </a:r>
            <a:r>
              <a:rPr lang="en-US" sz="1200" b="0" kern="1200" dirty="0">
                <a:solidFill>
                  <a:schemeClr val="tx1"/>
                </a:solidFill>
                <a:effectLst/>
                <a:latin typeface="+mn-lt"/>
                <a:ea typeface="+mn-ea"/>
                <a:cs typeface="+mn-cs"/>
              </a:rPr>
              <a:t>distribution </a:t>
            </a:r>
            <a:r>
              <a:rPr lang="en-US" sz="1200" kern="1200" dirty="0">
                <a:solidFill>
                  <a:schemeClr val="tx1"/>
                </a:solidFill>
                <a:effectLst/>
                <a:latin typeface="+mn-lt"/>
                <a:ea typeface="+mn-ea"/>
                <a:cs typeface="+mn-cs"/>
              </a:rPr>
              <a:t>in language use, meaning its neighboring words or grammatical environments.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2299991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we represent the meaning of words in NLP systems? </a:t>
            </a:r>
            <a:r>
              <a:rPr lang="en-US" sz="1200" kern="1200" dirty="0">
                <a:solidFill>
                  <a:schemeClr val="tx1"/>
                </a:solidFill>
                <a:effectLst/>
                <a:latin typeface="+mn-lt"/>
                <a:ea typeface="+mn-ea"/>
                <a:cs typeface="+mn-cs"/>
              </a:rPr>
              <a:t>in classical NLP applications, our only representation of a word is as a string of letters, or an index in a vocabulary list. </a:t>
            </a:r>
            <a:endParaRPr lang="en-US" dirty="0"/>
          </a:p>
          <a:p>
            <a:endParaRPr lang="en-US" dirty="0"/>
          </a:p>
          <a:p>
            <a:r>
              <a:rPr lang="en-US" sz="1200" kern="1200" dirty="0">
                <a:solidFill>
                  <a:schemeClr val="tx1"/>
                </a:solidFill>
                <a:effectLst/>
                <a:latin typeface="+mn-lt"/>
                <a:ea typeface="+mn-ea"/>
                <a:cs typeface="+mn-cs"/>
              </a:rPr>
              <a:t>This representation is not that different from a tradition in philosophy, perhaps you’ve seen it in introductory logic classes, in which the meaning of words is represented by just spelling the word with small capital letters; representing the meaning of “dog” as DOG, and “cat” as CAT. </a:t>
            </a:r>
            <a:endParaRPr lang="en-US" dirty="0"/>
          </a:p>
          <a:p>
            <a:r>
              <a:rPr lang="en-US" sz="1200" kern="1200" dirty="0">
                <a:solidFill>
                  <a:schemeClr val="tx1"/>
                </a:solidFill>
                <a:effectLst/>
                <a:latin typeface="+mn-lt"/>
                <a:ea typeface="+mn-ea"/>
                <a:cs typeface="+mn-cs"/>
              </a:rPr>
              <a:t>Representing the meaning of a word by capitalizing it is a pretty unsatisfactory model. You might have seen a joke due originally to semanticist Barbara Partee (Carlson, 1977): </a:t>
            </a:r>
            <a:endParaRPr lang="en-US" dirty="0"/>
          </a:p>
          <a:p>
            <a:r>
              <a:rPr lang="en-US" sz="1200" kern="1200" dirty="0">
                <a:solidFill>
                  <a:schemeClr val="tx1"/>
                </a:solidFill>
                <a:effectLst/>
                <a:latin typeface="+mn-lt"/>
                <a:ea typeface="+mn-ea"/>
                <a:cs typeface="+mn-cs"/>
              </a:rPr>
              <a:t>Q: What’s the meaning of life? A: LIFE’ </a:t>
            </a:r>
            <a:endParaRPr lang="en-US" dirty="0"/>
          </a:p>
          <a:p>
            <a:r>
              <a:rPr lang="en-US" sz="1200" kern="1200" dirty="0">
                <a:solidFill>
                  <a:schemeClr val="tx1"/>
                </a:solidFill>
                <a:effectLst/>
                <a:latin typeface="+mn-lt"/>
                <a:ea typeface="+mn-ea"/>
                <a:cs typeface="+mn-cs"/>
              </a:rPr>
              <a:t>Surely we can do better than this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2246404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suppose you didn’t know the meaning of the word </a:t>
            </a:r>
            <a:r>
              <a:rPr lang="en-US" sz="1200" i="1" kern="1200" dirty="0" err="1">
                <a:solidFill>
                  <a:schemeClr val="tx1"/>
                </a:solidFill>
                <a:effectLst/>
                <a:latin typeface="+mn-lt"/>
                <a:ea typeface="+mn-ea"/>
                <a:cs typeface="+mn-cs"/>
              </a:rPr>
              <a:t>ongchoi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recent borrowing from Cantonese) but you see it in the following contexts: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do the same thing computationally by just counting words in the context of </a:t>
            </a:r>
            <a:r>
              <a:rPr lang="en-US" sz="1200" i="1" kern="1200" dirty="0" err="1">
                <a:solidFill>
                  <a:schemeClr val="tx1"/>
                </a:solidFill>
                <a:effectLst/>
                <a:latin typeface="+mn-lt"/>
                <a:ea typeface="+mn-ea"/>
                <a:cs typeface="+mn-cs"/>
              </a:rPr>
              <a:t>ongchoi</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14616124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picture of </a:t>
            </a:r>
            <a:r>
              <a:rPr lang="en-US" dirty="0" err="1"/>
              <a:t>ongchoi</a:t>
            </a:r>
            <a:r>
              <a:rPr lang="en-US" dirty="0"/>
              <a:t> for you food fans</a:t>
            </a:r>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0856001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express this first intuition as Idea 1:</a:t>
            </a:r>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3600494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the second idea is Osgood’s (1957) idea mentioned in the prior lecture, in which the connotation of a word is represented by 3 numbers, it's valence, arousal, and dominance.  That means we are essentially  representing a word's connotation by a point in three-dimensional space!  But suppose we represent more than just a word's connotation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26364877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we're going to combine these two ideas: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25942635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vector semantics, we define meaning as a point in space based on distribution.  Each word is a vector, not just a string like "good" or an index like "w_45". Similar words are nearby in semantic space, and, crucially, as we'll see, we build this space automatically by seeing which words are nearby in text. Here we see shows a visualization of embeddings learned for sentiment analysis, showing the location of selected words projected down from 60-dimensional space into a two dimensional space. Notice the distinct regions containing positive words, negative words, and neutral function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33127447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785446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how to represent words as simple vectors of context counts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41283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16403864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869514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04131D9D-3987-4743-ACA8-3340374092C6}" type="slidenum">
              <a:rPr lang="en-US"/>
              <a:pPr/>
              <a:t>5</a:t>
            </a:fld>
            <a:endParaRPr lang="en-US"/>
          </a:p>
        </p:txBody>
      </p:sp>
      <p:sp>
        <p:nvSpPr>
          <p:cNvPr id="43011" name="Rectangle 1026"/>
          <p:cNvSpPr>
            <a:spLocks noGrp="1" noRot="1" noChangeAspect="1" noChangeArrowheads="1"/>
          </p:cNvSpPr>
          <p:nvPr>
            <p:ph type="sldImg"/>
          </p:nvPr>
        </p:nvSpPr>
        <p:spPr>
          <a:xfrm>
            <a:off x="457200" y="720725"/>
            <a:ext cx="6400800" cy="3600450"/>
          </a:xfrm>
          <a:solidFill>
            <a:srgbClr val="FFFFFF"/>
          </a:solidFill>
          <a:ln/>
        </p:spPr>
      </p:sp>
      <p:sp>
        <p:nvSpPr>
          <p:cNvPr id="43012"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4219460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40573472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7232890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40900171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26855044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that a word can be simply represented as a vector of counts, a fundamental idea that underlies all embedding representations.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14068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 </a:t>
            </a:r>
            <a:r>
              <a:rPr lang="en-US" sz="1200" kern="1200" dirty="0">
                <a:solidFill>
                  <a:schemeClr val="tx1"/>
                </a:solidFill>
                <a:effectLst/>
                <a:latin typeface="+mn-lt"/>
                <a:ea typeface="+mn-ea"/>
                <a:cs typeface="+mn-cs"/>
              </a:rPr>
              <a:t>To measure similarity between two words, we need a metric that compares two vectors. By far the most common similarity metric is the </a:t>
            </a:r>
            <a:r>
              <a:rPr lang="en-US" sz="1200" b="0" kern="1200" dirty="0">
                <a:solidFill>
                  <a:schemeClr val="tx1"/>
                </a:solidFill>
                <a:effectLst/>
                <a:latin typeface="+mn-lt"/>
                <a:ea typeface="+mn-ea"/>
                <a:cs typeface="+mn-cs"/>
              </a:rPr>
              <a:t>cosine </a:t>
            </a:r>
            <a:r>
              <a:rPr lang="en-US" sz="1200" kern="1200" dirty="0">
                <a:solidFill>
                  <a:schemeClr val="tx1"/>
                </a:solidFill>
                <a:effectLst/>
                <a:latin typeface="+mn-lt"/>
                <a:ea typeface="+mn-ea"/>
                <a:cs typeface="+mn-cs"/>
              </a:rPr>
              <a:t>of the angle between the vectors.</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3864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27315071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41048127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a:ln/>
        </p:spPr>
      </p:sp>
      <p:sp>
        <p:nvSpPr>
          <p:cNvPr id="55299" name="Notes Placeholder 2"/>
          <p:cNvSpPr>
            <a:spLocks noGrp="1"/>
          </p:cNvSpPr>
          <p:nvPr>
            <p:ph type="body" idx="1"/>
          </p:nvPr>
        </p:nvSpPr>
        <p:spPr>
          <a:noFill/>
          <a:ln/>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45</a:t>
            </a:fld>
            <a:endParaRPr lang="en-US"/>
          </a:p>
        </p:txBody>
      </p:sp>
    </p:spTree>
    <p:extLst>
      <p:ext uri="{BB962C8B-B14F-4D97-AF65-F5344CB8AC3E}">
        <p14:creationId xmlns:p14="http://schemas.microsoft.com/office/powerpoint/2010/main" val="17232161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 value ranges from 1 for vectors pointing in the same direction, through 0 for orthogonal vectors, to -1 for vectors pointing in opposite directions. But since raw frequency values are non-negative, the cosine for these vectors ranges from 0–1.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46</a:t>
            </a:fld>
            <a:endParaRPr lang="en-US"/>
          </a:p>
        </p:txBody>
      </p:sp>
    </p:spTree>
    <p:extLst>
      <p:ext uri="{BB962C8B-B14F-4D97-AF65-F5344CB8AC3E}">
        <p14:creationId xmlns:p14="http://schemas.microsoft.com/office/powerpoint/2010/main" val="235221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6</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15272888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8684357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rough graphical demonstration of cosine similarity, showing vectors for the words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digital</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in the two dimensional space defined by counts of the words </a:t>
            </a:r>
            <a:r>
              <a:rPr lang="en-US" sz="1200" i="1" kern="1200" dirty="0">
                <a:solidFill>
                  <a:schemeClr val="tx1"/>
                </a:solidFill>
                <a:effectLst/>
                <a:latin typeface="+mn-lt"/>
                <a:ea typeface="+mn-ea"/>
                <a:cs typeface="+mn-cs"/>
              </a:rPr>
              <a:t>computer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pie </a:t>
            </a:r>
            <a:r>
              <a:rPr lang="en-US" sz="1200" kern="1200" dirty="0">
                <a:solidFill>
                  <a:schemeClr val="tx1"/>
                </a:solidFill>
                <a:effectLst/>
                <a:latin typeface="+mn-lt"/>
                <a:ea typeface="+mn-ea"/>
                <a:cs typeface="+mn-cs"/>
              </a:rPr>
              <a:t>nearby. Note that the angle between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smaller than the angle between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When two vectors are more similar, the cosine is larger but the angle is smaller; the cosine has its maximum (1) when the angle between two vectors is smallest (0◦); the cosine of all other angles is less than 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28163956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We've seen in detail the vector cosine, the most common algorithm for computing word similarity.</a:t>
            </a:r>
          </a:p>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4232020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a:t>
            </a:r>
            <a:r>
              <a:rPr lang="en-US" baseline="0" dirty="0" err="1"/>
              <a:t>tf-idf</a:t>
            </a:r>
            <a:r>
              <a:rPr lang="en-US" baseline="0" dirty="0"/>
              <a:t> weighting, a common way to reweight counts in term-document matrices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34746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co-occurrence matrices we've been using represent each cell by frequencies of words with other words or documents.  But raw frequency is is very skewed and not very discriminative. If sugar appears a lot near apricot, that's useful information.  But words like  </a:t>
            </a:r>
            <a:r>
              <a:rPr lang="en-US" sz="1200" i="1" kern="1200" dirty="0">
                <a:solidFill>
                  <a:schemeClr val="tx1"/>
                </a:solidFill>
                <a:effectLst/>
                <a:latin typeface="+mn-lt"/>
                <a:ea typeface="+mn-ea"/>
                <a:cs typeface="+mn-cs"/>
              </a:rPr>
              <a:t>the</a:t>
            </a:r>
            <a:r>
              <a:rPr lang="en-US" sz="1200" kern="1200" dirty="0">
                <a:solidFill>
                  <a:schemeClr val="tx1"/>
                </a:solidFill>
                <a:effectLst/>
                <a:latin typeface="+mn-lt"/>
                <a:ea typeface="+mn-ea"/>
                <a:cs typeface="+mn-cs"/>
              </a:rPr>
              <a:t>, or </a:t>
            </a:r>
            <a:r>
              <a:rPr lang="en-US" sz="1200" i="1" kern="1200" dirty="0">
                <a:solidFill>
                  <a:schemeClr val="tx1"/>
                </a:solidFill>
                <a:effectLst/>
                <a:latin typeface="+mn-lt"/>
                <a:ea typeface="+mn-ea"/>
                <a:cs typeface="+mn-cs"/>
              </a:rPr>
              <a:t>it</a:t>
            </a:r>
            <a:r>
              <a:rPr lang="en-US" sz="1200" kern="1200" dirty="0">
                <a:solidFill>
                  <a:schemeClr val="tx1"/>
                </a:solidFill>
                <a:effectLst/>
                <a:latin typeface="+mn-lt"/>
                <a:ea typeface="+mn-ea"/>
                <a:cs typeface="+mn-cs"/>
              </a:rPr>
              <a:t>, which occur frequently with all sorts of words, aren’t informative about any particular word . It’s a bit of a paradox. </a:t>
            </a:r>
            <a:r>
              <a:rPr lang="en-US" sz="1200" dirty="0"/>
              <a:t>How can we balance these two conflicting constraints?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51</a:t>
            </a:fld>
            <a:endParaRPr lang="en-US"/>
          </a:p>
        </p:txBody>
      </p:sp>
    </p:spTree>
    <p:extLst>
      <p:ext uri="{BB962C8B-B14F-4D97-AF65-F5344CB8AC3E}">
        <p14:creationId xmlns:p14="http://schemas.microsoft.com/office/powerpoint/2010/main" val="7870319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common solutions to this problem: 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algorithm, usually used when the dimensions are documents, and algorithms based on pointwise mutual information, or PMI (usually used when the dimensions are words).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makes use of a special weight call the "inverse document frequency or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words like "the" or "it".  PMI is a statistical measure that compares the probabilities we see with what we would have expected by change.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80603515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algorithm </a:t>
            </a:r>
            <a:r>
              <a:rPr lang="en-US" sz="1200" kern="1200" dirty="0">
                <a:solidFill>
                  <a:schemeClr val="tx1"/>
                </a:solidFill>
                <a:effectLst/>
                <a:latin typeface="+mn-lt"/>
                <a:ea typeface="+mn-ea"/>
                <a:cs typeface="+mn-cs"/>
              </a:rPr>
              <a:t>(the ‘-’ here is a hyphen, not a minus sign) is the product of two factors. The first factor is the </a:t>
            </a:r>
            <a:r>
              <a:rPr lang="en-US" sz="1200" b="0" kern="1200" dirty="0">
                <a:solidFill>
                  <a:schemeClr val="tx1"/>
                </a:solidFill>
                <a:effectLst/>
                <a:latin typeface="+mn-lt"/>
                <a:ea typeface="+mn-ea"/>
                <a:cs typeface="+mn-cs"/>
              </a:rPr>
              <a:t>term frequency: </a:t>
            </a:r>
            <a:r>
              <a:rPr lang="en-US" sz="1200" kern="1200" dirty="0">
                <a:solidFill>
                  <a:schemeClr val="tx1"/>
                </a:solidFill>
                <a:effectLst/>
                <a:latin typeface="+mn-lt"/>
                <a:ea typeface="+mn-ea"/>
                <a:cs typeface="+mn-cs"/>
              </a:rPr>
              <a:t>the frequency of the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the document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Although we can just use the raw count as the term frequency,  more commonly we squash the raw frequency a bit, by using the log10 of the frequency instead. The intuition is that a word appearing 100 times in a document doesn’t make that word 100 times more likely to be relevant to the meaning of the document. Because we can’t take the log of 0, we normally return 0 for counts of 0, and add 1 to the log otherwise, so counts of 0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0, counts of 1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1, but counts of 10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2 (and counts of 5 are in between).</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210016545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second factor in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is used to give a higher weight to words that occur only in a few documents. Terms that are limited to a few documents are useful for discriminating those documents from the rest of the collection; terms that occur frequently across the entire collection aren’t as helpful. The </a:t>
            </a:r>
            <a:r>
              <a:rPr lang="en-US" sz="1200" b="0" kern="1200" dirty="0">
                <a:solidFill>
                  <a:schemeClr val="tx1"/>
                </a:solidFill>
                <a:effectLst/>
                <a:latin typeface="+mn-lt"/>
                <a:ea typeface="+mn-ea"/>
                <a:cs typeface="+mn-cs"/>
              </a:rPr>
              <a:t>document frequency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a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number of documents it occurs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Document frequency is not the same as the </a:t>
            </a:r>
            <a:r>
              <a:rPr lang="en-US" sz="1200" b="0" kern="1200" dirty="0">
                <a:solidFill>
                  <a:schemeClr val="tx1"/>
                </a:solidFill>
                <a:effectLst/>
                <a:latin typeface="+mn-lt"/>
                <a:ea typeface="+mn-ea"/>
                <a:cs typeface="+mn-cs"/>
              </a:rPr>
              <a:t>collection frequency </a:t>
            </a:r>
            <a:r>
              <a:rPr lang="en-US" sz="1200" kern="1200" dirty="0">
                <a:solidFill>
                  <a:schemeClr val="tx1"/>
                </a:solidFill>
                <a:effectLst/>
                <a:latin typeface="+mn-lt"/>
                <a:ea typeface="+mn-ea"/>
                <a:cs typeface="+mn-cs"/>
              </a:rPr>
              <a:t>of a term, which is the total number of times the word appears in the whole collection in any document. Consider in the collection of Shakespeare’s 37 plays the two words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The words have identical collection frequencies (they both occur 113 times in all the plays) but very different document frequencies, since Romeo only occurs in a single play. If our goal is to find documents about the romantic tribulations of Romeo, the word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should be highly weighted, but not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documents can be </a:t>
            </a:r>
            <a:r>
              <a:rPr lang="en-US" b="1" dirty="0"/>
              <a:t>anything, they don't have to be original documents.  For example we often</a:t>
            </a:r>
            <a:r>
              <a:rPr lang="en-US" dirty="0"/>
              <a:t> treat each paragraph as a document, which lets use compute </a:t>
            </a:r>
            <a:r>
              <a:rPr lang="en-US" dirty="0" err="1"/>
              <a:t>tf-idf</a:t>
            </a:r>
            <a:r>
              <a:rPr lang="en-US" dirty="0"/>
              <a:t> values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383147680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emphasize discriminative words like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via the </a:t>
            </a:r>
            <a:r>
              <a:rPr lang="en-US" sz="1200" b="0" kern="1200" dirty="0">
                <a:solidFill>
                  <a:schemeClr val="tx1"/>
                </a:solidFill>
                <a:effectLst/>
                <a:latin typeface="+mn-lt"/>
                <a:ea typeface="+mn-ea"/>
                <a:cs typeface="+mn-cs"/>
              </a:rPr>
              <a:t>inverse document </a:t>
            </a:r>
            <a:r>
              <a:rPr lang="en-US" sz="1200" b="0" kern="1200" dirty="0" err="1">
                <a:solidFill>
                  <a:schemeClr val="tx1"/>
                </a:solidFill>
                <a:effectLst/>
                <a:latin typeface="+mn-lt"/>
                <a:ea typeface="+mn-ea"/>
                <a:cs typeface="+mn-cs"/>
              </a:rPr>
              <a:t>fre</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quency</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err="1">
                <a:solidFill>
                  <a:schemeClr val="tx1"/>
                </a:solidFill>
                <a:effectLst/>
                <a:latin typeface="+mn-lt"/>
                <a:ea typeface="+mn-ea"/>
                <a:cs typeface="+mn-cs"/>
              </a:rPr>
              <a:t>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term weight (</a:t>
            </a:r>
            <a:r>
              <a:rPr lang="en-US" sz="1200" kern="1200" dirty="0" err="1">
                <a:solidFill>
                  <a:schemeClr val="tx1"/>
                </a:solidFill>
                <a:effectLst/>
                <a:latin typeface="+mn-lt"/>
                <a:ea typeface="+mn-ea"/>
                <a:cs typeface="+mn-cs"/>
              </a:rPr>
              <a:t>Sparck</a:t>
            </a:r>
            <a:r>
              <a:rPr lang="en-US" sz="1200" kern="1200" dirty="0">
                <a:solidFill>
                  <a:schemeClr val="tx1"/>
                </a:solidFill>
                <a:effectLst/>
                <a:latin typeface="+mn-lt"/>
                <a:ea typeface="+mn-ea"/>
                <a:cs typeface="+mn-cs"/>
              </a:rPr>
              <a:t> Jones, 1972). The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defined using the frac-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total number of documents in the collection, and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number of documents in which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occurs. The fewer documents in which a term occurs, the higher this weight. The lowest weight of 1 is assigned to terms that occur in all the documents. Because of the large number of documents in many collections, this measure too is usually squashed with a log function. The resulting definition for inverse document frequency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some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values for some words in the Shakespeare corpus, ranging from  extremely informative words which occur in only one play like </a:t>
            </a:r>
            <a:r>
              <a:rPr lang="en-US" sz="1200" i="1" kern="1200" dirty="0">
                <a:solidFill>
                  <a:schemeClr val="tx1"/>
                </a:solidFill>
                <a:effectLst/>
                <a:latin typeface="+mn-lt"/>
                <a:ea typeface="+mn-ea"/>
                <a:cs typeface="+mn-cs"/>
              </a:rPr>
              <a:t>Romeo</a:t>
            </a:r>
            <a:r>
              <a:rPr lang="en-US" sz="1200" kern="1200" dirty="0">
                <a:solidFill>
                  <a:schemeClr val="tx1"/>
                </a:solidFill>
                <a:effectLst/>
                <a:latin typeface="+mn-lt"/>
                <a:ea typeface="+mn-ea"/>
                <a:cs typeface="+mn-cs"/>
              </a:rPr>
              <a:t>, to those that  occur in a few like </a:t>
            </a:r>
            <a:r>
              <a:rPr lang="en-US" sz="1200" i="1" kern="1200" dirty="0">
                <a:solidFill>
                  <a:schemeClr val="tx1"/>
                </a:solidFill>
                <a:effectLst/>
                <a:latin typeface="+mn-lt"/>
                <a:ea typeface="+mn-ea"/>
                <a:cs typeface="+mn-cs"/>
              </a:rPr>
              <a:t>salad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Falstaff</a:t>
            </a:r>
            <a:r>
              <a:rPr lang="en-US" sz="1200" kern="1200" dirty="0">
                <a:solidFill>
                  <a:schemeClr val="tx1"/>
                </a:solidFill>
                <a:effectLst/>
                <a:latin typeface="+mn-lt"/>
                <a:ea typeface="+mn-ea"/>
                <a:cs typeface="+mn-cs"/>
              </a:rPr>
              <a:t>, to those which are very common like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or so common as to be completely non-discriminative since they occur in all 37 plays like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sweet</a:t>
            </a:r>
            <a:r>
              <a:rPr lang="en-US" sz="1200" kern="1200" dirty="0">
                <a:solidFill>
                  <a:schemeClr val="tx1"/>
                </a:solidFill>
                <a:effectLst/>
                <a:latin typeface="+mn-lt"/>
                <a:ea typeface="+mn-ea"/>
                <a:cs typeface="+mn-cs"/>
              </a:rPr>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101472331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It’s usually clear what counts as a document: in Shake-</a:t>
            </a:r>
            <a:r>
              <a:rPr lang="en-US" sz="1200" kern="1200" dirty="0" err="1">
                <a:solidFill>
                  <a:schemeClr val="tx1"/>
                </a:solidFill>
                <a:effectLst/>
                <a:latin typeface="+mn-lt"/>
                <a:ea typeface="+mn-ea"/>
                <a:cs typeface="+mn-cs"/>
              </a:rPr>
              <a:t>speare</a:t>
            </a:r>
            <a:r>
              <a:rPr lang="en-US" sz="1200" kern="1200" dirty="0">
                <a:solidFill>
                  <a:schemeClr val="tx1"/>
                </a:solidFill>
                <a:effectLst/>
                <a:latin typeface="+mn-lt"/>
                <a:ea typeface="+mn-ea"/>
                <a:cs typeface="+mn-cs"/>
              </a:rPr>
              <a:t> we would use a play; when processing a collection of encyclopedia articles like Wikipedia, the document is a Wikipedia page; in processing newspaper articles, the document is a single article. But very frequently  you might need to break up the corpus into documents yourself for the purposes of computing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a:t>
            </a:r>
            <a:r>
              <a:rPr lang="en-US" dirty="0"/>
              <a:t>Because that documents can be </a:t>
            </a:r>
            <a:r>
              <a:rPr lang="en-US" b="1" dirty="0"/>
              <a:t>anything, they don't have to be original documents.  </a:t>
            </a:r>
            <a:r>
              <a:rPr lang="en-US" b="0" dirty="0"/>
              <a:t>For example we often </a:t>
            </a:r>
            <a:r>
              <a:rPr lang="en-US" dirty="0"/>
              <a:t>treat each paragraph as a document, which lets use compute </a:t>
            </a:r>
            <a:r>
              <a:rPr lang="en-US" dirty="0" err="1"/>
              <a:t>tf-idf</a:t>
            </a:r>
            <a:r>
              <a:rPr lang="en-US" dirty="0"/>
              <a:t> values even when we are dealing say with a single document like a 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340384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7</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mn-lt"/>
                <a:ea typeface="+mn-ea"/>
                <a:cs typeface="+mn-cs"/>
              </a:rPr>
              <a:t>For example, the word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O </a:t>
            </a:r>
            <a:r>
              <a:rPr lang="en-US" sz="1200" kern="1200" dirty="0">
                <a:solidFill>
                  <a:schemeClr val="tx1"/>
                </a:solidFill>
                <a:effectLst/>
                <a:latin typeface="+mn-lt"/>
                <a:ea typeface="+mn-ea"/>
                <a:cs typeface="+mn-cs"/>
              </a:rPr>
              <a:t>is used in scientific contexts and would be inappropriate in a surfing guide—</a:t>
            </a:r>
            <a:r>
              <a:rPr lang="en-US" sz="1200" i="1" kern="1200" dirty="0">
                <a:solidFill>
                  <a:schemeClr val="tx1"/>
                </a:solidFill>
                <a:effectLst/>
                <a:latin typeface="+mn-lt"/>
                <a:ea typeface="+mn-ea"/>
                <a:cs typeface="+mn-cs"/>
              </a:rPr>
              <a:t>water </a:t>
            </a:r>
            <a:r>
              <a:rPr lang="en-US" sz="1200" kern="1200" dirty="0">
                <a:solidFill>
                  <a:schemeClr val="tx1"/>
                </a:solidFill>
                <a:effectLst/>
                <a:latin typeface="+mn-lt"/>
                <a:ea typeface="+mn-ea"/>
                <a:cs typeface="+mn-cs"/>
              </a:rPr>
              <a:t>would be more appropriate— and this genre difference is part of the meaning of the word. 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 </a:t>
            </a:r>
            <a:endParaRPr lang="en-US" dirty="0"/>
          </a:p>
        </p:txBody>
      </p:sp>
    </p:spTree>
    <p:extLst>
      <p:ext uri="{BB962C8B-B14F-4D97-AF65-F5344CB8AC3E}">
        <p14:creationId xmlns:p14="http://schemas.microsoft.com/office/powerpoint/2010/main" val="382327787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weighted value </a:t>
            </a:r>
            <a:r>
              <a:rPr lang="en-US" sz="1200" i="1" kern="1200" dirty="0" err="1">
                <a:solidFill>
                  <a:schemeClr val="tx1"/>
                </a:solidFill>
                <a:effectLst/>
                <a:latin typeface="+mn-lt"/>
                <a:ea typeface="+mn-ea"/>
                <a:cs typeface="+mn-cs"/>
              </a:rPr>
              <a:t>wt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document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thus combines term  frequency </a:t>
            </a:r>
            <a:r>
              <a:rPr lang="en-US" sz="1200" kern="1200" dirty="0" err="1">
                <a:solidFill>
                  <a:schemeClr val="tx1"/>
                </a:solidFill>
                <a:effectLst/>
                <a:latin typeface="+mn-lt"/>
                <a:ea typeface="+mn-ea"/>
                <a:cs typeface="+mn-cs"/>
              </a:rPr>
              <a:t>tf</a:t>
            </a:r>
            <a:r>
              <a:rPr lang="en-US" sz="1200" i="1" kern="1200" dirty="0" err="1">
                <a:solidFill>
                  <a:schemeClr val="tx1"/>
                </a:solidFill>
                <a:effectLst/>
                <a:latin typeface="+mn-lt"/>
                <a:ea typeface="+mn-ea"/>
                <a:cs typeface="+mn-cs"/>
              </a:rPr>
              <a:t>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 are the raw counts in the Shakespeare term-document matrix, and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weighted version of the </a:t>
            </a:r>
            <a:r>
              <a:rPr lang="en-US" sz="1200" kern="1200">
                <a:solidFill>
                  <a:schemeClr val="tx1"/>
                </a:solidFill>
                <a:effectLst/>
                <a:latin typeface="+mn-lt"/>
                <a:ea typeface="+mn-ea"/>
                <a:cs typeface="+mn-cs"/>
              </a:rPr>
              <a:t>same matrix. </a:t>
            </a:r>
            <a:r>
              <a:rPr lang="en-US" sz="1200" kern="1200" dirty="0">
                <a:solidFill>
                  <a:schemeClr val="tx1"/>
                </a:solidFill>
                <a:effectLst/>
                <a:latin typeface="+mn-lt"/>
                <a:ea typeface="+mn-ea"/>
                <a:cs typeface="+mn-cs"/>
              </a:rPr>
              <a:t>Note that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values for the dimension corresponding to the word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have now all become 0; since this word appears in every document,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algorithm leads it to be ignored. Similarly, the word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which appears in 36 out of the 37 plays, has a much lower weight.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57</a:t>
            </a:fld>
            <a:endParaRPr lang="en-US"/>
          </a:p>
        </p:txBody>
      </p:sp>
    </p:spTree>
    <p:extLst>
      <p:ext uri="{BB962C8B-B14F-4D97-AF65-F5344CB8AC3E}">
        <p14:creationId xmlns:p14="http://schemas.microsoft.com/office/powerpoint/2010/main" val="122461505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use </a:t>
            </a:r>
            <a:r>
              <a:rPr lang="en-US" baseline="0" dirty="0" err="1"/>
              <a:t>tf-idf</a:t>
            </a:r>
            <a:r>
              <a:rPr lang="en-US" baseline="0" dirty="0"/>
              <a:t> weights to computing weighted vectors representing word.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35367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now introduce the important word2vec embeddings.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9910397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previous lectures we saw how to represent a word as a sparse, long vector with dimensions corresponding to words in the vocabulary or documents in a collection. We now introduce a more powerful word representation: </a:t>
            </a:r>
            <a:r>
              <a:rPr lang="en-US" sz="1200" b="0" kern="1200" dirty="0">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short dense vectors. Unlike the vectors we’ve seen so far, embeddings are </a:t>
            </a:r>
            <a:r>
              <a:rPr lang="en-US" sz="1200" b="0" kern="1200" dirty="0">
                <a:solidFill>
                  <a:schemeClr val="tx1"/>
                </a:solidFill>
                <a:effectLst/>
                <a:latin typeface="+mn-lt"/>
                <a:ea typeface="+mn-ea"/>
                <a:cs typeface="+mn-cs"/>
              </a:rPr>
              <a:t>short</a:t>
            </a:r>
            <a:r>
              <a:rPr lang="en-US" sz="1200" kern="1200" dirty="0">
                <a:solidFill>
                  <a:schemeClr val="tx1"/>
                </a:solidFill>
                <a:effectLst/>
                <a:latin typeface="+mn-lt"/>
                <a:ea typeface="+mn-ea"/>
                <a:cs typeface="+mn-cs"/>
              </a:rPr>
              <a:t>, with number of dimensions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ranging from 50-1000, rather than the much larger vocabulary size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or number of documents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we’ve seen. These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dimensions don’t have a clear interpretation. And the vectors are </a:t>
            </a:r>
            <a:r>
              <a:rPr lang="en-US" sz="1200" b="0" kern="1200" dirty="0">
                <a:solidFill>
                  <a:schemeClr val="tx1"/>
                </a:solidFill>
                <a:effectLst/>
                <a:latin typeface="+mn-lt"/>
                <a:ea typeface="+mn-ea"/>
                <a:cs typeface="+mn-cs"/>
              </a:rPr>
              <a:t>dense</a:t>
            </a:r>
            <a:r>
              <a:rPr lang="en-US" sz="1200" kern="1200" dirty="0">
                <a:solidFill>
                  <a:schemeClr val="tx1"/>
                </a:solidFill>
                <a:effectLst/>
                <a:latin typeface="+mn-lt"/>
                <a:ea typeface="+mn-ea"/>
                <a:cs typeface="+mn-cs"/>
              </a:rPr>
              <a:t>: instead of vector entries being sparse, mostly-zero counts or functions of counts, the values will be real-valued numbers that can be negative.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60</a:t>
            </a:fld>
            <a:endParaRPr lang="en-US"/>
          </a:p>
        </p:txBody>
      </p:sp>
    </p:spTree>
    <p:extLst>
      <p:ext uri="{BB962C8B-B14F-4D97-AF65-F5344CB8AC3E}">
        <p14:creationId xmlns:p14="http://schemas.microsoft.com/office/powerpoint/2010/main" val="124040045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dense vectors work better in every NLP task than sparse vectors. While we don’t completely understand all the reasons for this, we have some </a:t>
            </a:r>
            <a:r>
              <a:rPr lang="en-US" sz="1200" kern="1200" dirty="0" err="1">
                <a:solidFill>
                  <a:schemeClr val="tx1"/>
                </a:solidFill>
                <a:effectLst/>
                <a:latin typeface="+mn-lt"/>
                <a:ea typeface="+mn-ea"/>
                <a:cs typeface="+mn-cs"/>
              </a:rPr>
              <a:t>intu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itions</a:t>
            </a:r>
            <a:r>
              <a:rPr lang="en-US" sz="1200" kern="1200" dirty="0">
                <a:solidFill>
                  <a:schemeClr val="tx1"/>
                </a:solidFill>
                <a:effectLst/>
                <a:latin typeface="+mn-lt"/>
                <a:ea typeface="+mn-ea"/>
                <a:cs typeface="+mn-cs"/>
              </a:rPr>
              <a:t>. Representing words as 700-dimensional dense vectors requires our classifiers to learn far fewer weights than if we represented words as 50,000-dimensional </a:t>
            </a:r>
            <a:r>
              <a:rPr lang="en-US" sz="1200" kern="1200" dirty="0" err="1">
                <a:solidFill>
                  <a:schemeClr val="tx1"/>
                </a:solidFill>
                <a:effectLst/>
                <a:latin typeface="+mn-lt"/>
                <a:ea typeface="+mn-ea"/>
                <a:cs typeface="+mn-cs"/>
              </a:rPr>
              <a:t>vec</a:t>
            </a:r>
            <a:r>
              <a:rPr lang="en-US" sz="1200" kern="1200" dirty="0">
                <a:solidFill>
                  <a:schemeClr val="tx1"/>
                </a:solidFill>
                <a:effectLst/>
                <a:latin typeface="+mn-lt"/>
                <a:ea typeface="+mn-ea"/>
                <a:cs typeface="+mn-cs"/>
              </a:rPr>
              <a:t>- tors, and the smaller parameter space possibly helps with generalization and avoid-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overfitting. Dense vectors may also do a better job of capturing synonymy. For example, in a sparse vector representation, dimensions for synonyms like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dimension are distinct and unrelated; sparse vectors may thus fail to capture the similarity between a word with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as a neighbor and a word with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as a </a:t>
            </a:r>
            <a:r>
              <a:rPr lang="en-US" sz="1200" kern="1200" dirty="0" err="1">
                <a:solidFill>
                  <a:schemeClr val="tx1"/>
                </a:solidFill>
                <a:effectLst/>
                <a:latin typeface="+mn-lt"/>
                <a:ea typeface="+mn-ea"/>
                <a:cs typeface="+mn-cs"/>
              </a:rPr>
              <a:t>neighbo</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61</a:t>
            </a:fld>
            <a:endParaRPr lang="en-US"/>
          </a:p>
        </p:txBody>
      </p:sp>
    </p:spTree>
    <p:extLst>
      <p:ext uri="{BB962C8B-B14F-4D97-AF65-F5344CB8AC3E}">
        <p14:creationId xmlns:p14="http://schemas.microsoft.com/office/powerpoint/2010/main" val="38265618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section we introduce one method for computing embeddings: </a:t>
            </a:r>
            <a:r>
              <a:rPr lang="en-US" sz="1200" b="0" kern="1200" dirty="0">
                <a:solidFill>
                  <a:schemeClr val="tx1"/>
                </a:solidFill>
                <a:effectLst/>
                <a:latin typeface="+mn-lt"/>
                <a:ea typeface="+mn-ea"/>
                <a:cs typeface="+mn-cs"/>
              </a:rPr>
              <a:t>skip-gram with negative sampling</a:t>
            </a:r>
            <a:r>
              <a:rPr lang="en-US" sz="1200" kern="1200" dirty="0">
                <a:solidFill>
                  <a:schemeClr val="tx1"/>
                </a:solidFill>
                <a:effectLst/>
                <a:latin typeface="+mn-lt"/>
                <a:ea typeface="+mn-ea"/>
                <a:cs typeface="+mn-cs"/>
              </a:rPr>
              <a:t>, sometimes called </a:t>
            </a:r>
            <a:r>
              <a:rPr lang="en-US" sz="1200" b="0" kern="1200" dirty="0">
                <a:solidFill>
                  <a:schemeClr val="tx1"/>
                </a:solidFill>
                <a:effectLst/>
                <a:latin typeface="+mn-lt"/>
                <a:ea typeface="+mn-ea"/>
                <a:cs typeface="+mn-cs"/>
              </a:rPr>
              <a:t>SGNS</a:t>
            </a:r>
            <a:r>
              <a:rPr lang="en-US" sz="1200" kern="1200" dirty="0">
                <a:solidFill>
                  <a:schemeClr val="tx1"/>
                </a:solidFill>
                <a:effectLst/>
                <a:latin typeface="+mn-lt"/>
                <a:ea typeface="+mn-ea"/>
                <a:cs typeface="+mn-cs"/>
              </a:rPr>
              <a:t>. The skip-gram algorithm is one of two algorithms in a software package called </a:t>
            </a:r>
            <a:r>
              <a:rPr lang="en-US" sz="1200" b="0" kern="1200" dirty="0">
                <a:solidFill>
                  <a:schemeClr val="tx1"/>
                </a:solidFill>
                <a:effectLst/>
                <a:latin typeface="+mn-lt"/>
                <a:ea typeface="+mn-ea"/>
                <a:cs typeface="+mn-cs"/>
              </a:rPr>
              <a:t>word2vec</a:t>
            </a:r>
            <a:r>
              <a:rPr lang="en-US" sz="1200" kern="1200" dirty="0">
                <a:solidFill>
                  <a:schemeClr val="tx1"/>
                </a:solidFill>
                <a:effectLst/>
                <a:latin typeface="+mn-lt"/>
                <a:ea typeface="+mn-ea"/>
                <a:cs typeface="+mn-cs"/>
              </a:rPr>
              <a:t>, and so sometimes the al- </a:t>
            </a:r>
            <a:r>
              <a:rPr lang="en-US" sz="1200" kern="1200" dirty="0" err="1">
                <a:solidFill>
                  <a:schemeClr val="tx1"/>
                </a:solidFill>
                <a:effectLst/>
                <a:latin typeface="+mn-lt"/>
                <a:ea typeface="+mn-ea"/>
                <a:cs typeface="+mn-cs"/>
              </a:rPr>
              <a:t>gorithm</a:t>
            </a:r>
            <a:r>
              <a:rPr lang="en-US" sz="1200" kern="1200" dirty="0">
                <a:solidFill>
                  <a:schemeClr val="tx1"/>
                </a:solidFill>
                <a:effectLst/>
                <a:latin typeface="+mn-lt"/>
                <a:ea typeface="+mn-ea"/>
                <a:cs typeface="+mn-cs"/>
              </a:rPr>
              <a:t> is loosely referred to as word2vec. The word2vec methods are fast, efficient to train, and easily available online with code and pretrained embeddings. Word2vec embeddings are </a:t>
            </a:r>
            <a:r>
              <a:rPr lang="en-US" sz="1200" b="0" kern="1200" dirty="0">
                <a:solidFill>
                  <a:schemeClr val="tx1"/>
                </a:solidFill>
                <a:effectLst/>
                <a:latin typeface="+mn-lt"/>
                <a:ea typeface="+mn-ea"/>
                <a:cs typeface="+mn-cs"/>
              </a:rPr>
              <a:t>static embeddings</a:t>
            </a:r>
            <a:r>
              <a:rPr lang="en-US" sz="1200" kern="1200" dirty="0">
                <a:solidFill>
                  <a:schemeClr val="tx1"/>
                </a:solidFill>
                <a:effectLst/>
                <a:latin typeface="+mn-lt"/>
                <a:ea typeface="+mn-ea"/>
                <a:cs typeface="+mn-cs"/>
              </a:rPr>
              <a:t>, meaning that the method learns one fixed embedding for each word in the vocabulary.  An </a:t>
            </a:r>
            <a:r>
              <a:rPr lang="en-US" sz="1200" kern="1200" dirty="0" err="1">
                <a:solidFill>
                  <a:schemeClr val="tx1"/>
                </a:solidFill>
                <a:effectLst/>
                <a:latin typeface="+mn-lt"/>
                <a:ea typeface="+mn-ea"/>
                <a:cs typeface="+mn-cs"/>
              </a:rPr>
              <a:t>lternative</a:t>
            </a:r>
            <a:r>
              <a:rPr lang="en-US" sz="1200" kern="1200" dirty="0">
                <a:solidFill>
                  <a:schemeClr val="tx1"/>
                </a:solidFill>
                <a:effectLst/>
                <a:latin typeface="+mn-lt"/>
                <a:ea typeface="+mn-ea"/>
                <a:cs typeface="+mn-cs"/>
              </a:rPr>
              <a:t> to these static embeddings  are more recent methods for learning dynamic </a:t>
            </a:r>
            <a:r>
              <a:rPr lang="en-US" sz="1200" b="0" kern="1200" dirty="0">
                <a:solidFill>
                  <a:schemeClr val="tx1"/>
                </a:solidFill>
                <a:effectLst/>
                <a:latin typeface="+mn-lt"/>
                <a:ea typeface="+mn-ea"/>
                <a:cs typeface="+mn-cs"/>
              </a:rPr>
              <a:t>contextual </a:t>
            </a:r>
            <a:r>
              <a:rPr lang="en-US" sz="1200" b="0" kern="1200" dirty="0" err="1">
                <a:solidFill>
                  <a:schemeClr val="tx1"/>
                </a:solidFill>
                <a:effectLst/>
                <a:latin typeface="+mn-lt"/>
                <a:ea typeface="+mn-ea"/>
                <a:cs typeface="+mn-cs"/>
              </a:rPr>
              <a:t>em</a:t>
            </a:r>
            <a:r>
              <a:rPr lang="en-US" sz="1200" b="0" kern="1200" dirty="0">
                <a:solidFill>
                  <a:schemeClr val="tx1"/>
                </a:solidFill>
                <a:effectLst/>
                <a:latin typeface="+mn-lt"/>
                <a:ea typeface="+mn-ea"/>
                <a:cs typeface="+mn-cs"/>
              </a:rPr>
              <a:t>-beddings </a:t>
            </a:r>
            <a:r>
              <a:rPr lang="en-US" sz="1200" kern="1200" dirty="0">
                <a:solidFill>
                  <a:schemeClr val="tx1"/>
                </a:solidFill>
                <a:effectLst/>
                <a:latin typeface="+mn-lt"/>
                <a:ea typeface="+mn-ea"/>
                <a:cs typeface="+mn-cs"/>
              </a:rPr>
              <a:t>like the popular </a:t>
            </a:r>
            <a:r>
              <a:rPr lang="en-US" sz="1200" b="0" kern="1200" dirty="0">
                <a:solidFill>
                  <a:schemeClr val="tx1"/>
                </a:solidFill>
                <a:effectLst/>
                <a:latin typeface="+mn-lt"/>
                <a:ea typeface="+mn-ea"/>
                <a:cs typeface="+mn-cs"/>
              </a:rPr>
              <a:t>BERT </a:t>
            </a:r>
            <a:r>
              <a:rPr lang="en-US" sz="1200" kern="1200" dirty="0">
                <a:solidFill>
                  <a:schemeClr val="tx1"/>
                </a:solidFill>
                <a:effectLst/>
                <a:latin typeface="+mn-lt"/>
                <a:ea typeface="+mn-ea"/>
                <a:cs typeface="+mn-cs"/>
              </a:rPr>
              <a:t>representations, in which the vector for each word is different in different contexts.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62</a:t>
            </a:fld>
            <a:endParaRPr lang="en-US"/>
          </a:p>
        </p:txBody>
      </p:sp>
    </p:spTree>
    <p:extLst>
      <p:ext uri="{BB962C8B-B14F-4D97-AF65-F5344CB8AC3E}">
        <p14:creationId xmlns:p14="http://schemas.microsoft.com/office/powerpoint/2010/main" val="21973617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word2vec is that instead of counting how often each word </a:t>
            </a:r>
            <a:r>
              <a:rPr lang="en-US" sz="1200" i="1" kern="1200" dirty="0">
                <a:solidFill>
                  <a:schemeClr val="tx1"/>
                </a:solidFill>
                <a:effectLst/>
                <a:latin typeface="+mn-lt"/>
                <a:ea typeface="+mn-ea"/>
                <a:cs typeface="+mn-cs"/>
              </a:rPr>
              <a:t>w </a:t>
            </a:r>
            <a:r>
              <a:rPr lang="en-US" sz="1200" kern="1200" dirty="0" err="1">
                <a:solidFill>
                  <a:schemeClr val="tx1"/>
                </a:solidFill>
                <a:effectLst/>
                <a:latin typeface="+mn-lt"/>
                <a:ea typeface="+mn-ea"/>
                <a:cs typeface="+mn-cs"/>
              </a:rPr>
              <a:t>oc</a:t>
            </a:r>
            <a:r>
              <a:rPr lang="en-US" sz="1200" kern="1200" dirty="0">
                <a:solidFill>
                  <a:schemeClr val="tx1"/>
                </a:solidFill>
                <a:effectLst/>
                <a:latin typeface="+mn-lt"/>
                <a:ea typeface="+mn-ea"/>
                <a:cs typeface="+mn-cs"/>
              </a:rPr>
              <a:t>- curs near, say,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we’ll instead train a classifier on a binary prediction task: “Is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 don’t actually care about this prediction task; instead we’ll take the learned classifier </a:t>
            </a:r>
            <a:r>
              <a:rPr lang="en-US" sz="1200" i="1" kern="1200" dirty="0">
                <a:solidFill>
                  <a:schemeClr val="tx1"/>
                </a:solidFill>
                <a:effectLst/>
                <a:latin typeface="+mn-lt"/>
                <a:ea typeface="+mn-ea"/>
                <a:cs typeface="+mn-cs"/>
              </a:rPr>
              <a:t>weights </a:t>
            </a:r>
            <a:r>
              <a:rPr lang="en-US" sz="1200" kern="1200" dirty="0">
                <a:solidFill>
                  <a:schemeClr val="tx1"/>
                </a:solidFill>
                <a:effectLst/>
                <a:latin typeface="+mn-lt"/>
                <a:ea typeface="+mn-ea"/>
                <a:cs typeface="+mn-cs"/>
              </a:rPr>
              <a:t>as the word embeddings. The revolutionary intuition here is that we can just use running text as implicitly supervised training data for such a classifier; a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that occurs near the target word </a:t>
            </a:r>
            <a:r>
              <a:rPr lang="en-US" sz="1200" i="1" kern="1200" dirty="0">
                <a:solidFill>
                  <a:schemeClr val="tx1"/>
                </a:solidFill>
                <a:effectLst/>
                <a:latin typeface="+mn-lt"/>
                <a:ea typeface="+mn-ea"/>
                <a:cs typeface="+mn-cs"/>
              </a:rPr>
              <a:t>apricot </a:t>
            </a:r>
            <a:r>
              <a:rPr lang="en-US" sz="1200" kern="1200" dirty="0">
                <a:solidFill>
                  <a:schemeClr val="tx1"/>
                </a:solidFill>
                <a:effectLst/>
                <a:latin typeface="+mn-lt"/>
                <a:ea typeface="+mn-ea"/>
                <a:cs typeface="+mn-cs"/>
              </a:rPr>
              <a:t>acts as gold ‘correct answer’ to the question “Is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This method, often called </a:t>
            </a:r>
            <a:r>
              <a:rPr lang="en-US" sz="1200" b="0" kern="1200" dirty="0">
                <a:solidFill>
                  <a:schemeClr val="tx1"/>
                </a:solidFill>
                <a:effectLst/>
                <a:latin typeface="+mn-lt"/>
                <a:ea typeface="+mn-ea"/>
                <a:cs typeface="+mn-cs"/>
              </a:rPr>
              <a:t>self-supervision</a:t>
            </a:r>
            <a:r>
              <a:rPr lang="en-US" sz="1200" kern="1200" dirty="0">
                <a:solidFill>
                  <a:schemeClr val="tx1"/>
                </a:solidFill>
                <a:effectLst/>
                <a:latin typeface="+mn-lt"/>
                <a:ea typeface="+mn-ea"/>
                <a:cs typeface="+mn-cs"/>
              </a:rPr>
              <a:t>, avoids the need for any sort of hand-labeled supervision signal. This idea was first proposed in the task of neural language modeling, when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et al. (2003) and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et al. (2011) showed that a neural language model (a neural network that learned to predict the next word from prior words) could just use the next word in running text as its supervision signal, and could be used to learn an embedding representation for each word as part of doing this prediction task. word2vec is a much simpler model than the neural network language model, in two ways. First, word2vec simplifies the task (making it binary classification instead of word pre- diction). Second, word2vec simplifies the architecture (training a logistic regression classifier instead of a multi-layer neural network with hidden layers that demand more sophisticated training algorithms)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65</a:t>
            </a:fld>
            <a:endParaRPr lang="en-US"/>
          </a:p>
        </p:txBody>
      </p:sp>
    </p:spTree>
    <p:extLst>
      <p:ext uri="{BB962C8B-B14F-4D97-AF65-F5344CB8AC3E}">
        <p14:creationId xmlns:p14="http://schemas.microsoft.com/office/powerpoint/2010/main" val="358550404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skip-gram is: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66</a:t>
            </a:fld>
            <a:endParaRPr lang="en-US"/>
          </a:p>
        </p:txBody>
      </p:sp>
    </p:spTree>
    <p:extLst>
      <p:ext uri="{BB962C8B-B14F-4D97-AF65-F5344CB8AC3E}">
        <p14:creationId xmlns:p14="http://schemas.microsoft.com/office/powerpoint/2010/main" val="89826532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start by thinking about the classification task, and then turn to how to train. Imagine a sentence like the following, with a target word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and assume we’re using a window of ±2 context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67</a:t>
            </a:fld>
            <a:endParaRPr lang="en-US"/>
          </a:p>
        </p:txBody>
      </p:sp>
    </p:spTree>
    <p:extLst>
      <p:ext uri="{BB962C8B-B14F-4D97-AF65-F5344CB8AC3E}">
        <p14:creationId xmlns:p14="http://schemas.microsoft.com/office/powerpoint/2010/main" val="371657024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is to train a classifier such that, given a tuple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of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paired with a candidate context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example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or perhaps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it will return the probability that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(true for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false for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just 1 minus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68</a:t>
            </a:fld>
            <a:endParaRPr lang="en-US"/>
          </a:p>
        </p:txBody>
      </p:sp>
    </p:spTree>
    <p:extLst>
      <p:ext uri="{BB962C8B-B14F-4D97-AF65-F5344CB8AC3E}">
        <p14:creationId xmlns:p14="http://schemas.microsoft.com/office/powerpoint/2010/main" val="1781203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29709470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 intuition of the skip- gram model is to base this probability on embedding similarity: a word is likely to occur near the target if its embedding is similar to the target embedding. To compute similarity between these dense embeddings, we rely on the intuition that two vectors are similar if they have a high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(after all, cosine is just a normalized dot product). In other words: </a:t>
            </a:r>
            <a:r>
              <a:rPr lang="en-US" sz="1200" dirty="0"/>
              <a:t>Similarity(</a:t>
            </a:r>
            <a:r>
              <a:rPr lang="en-US" sz="1200" dirty="0" err="1"/>
              <a:t>w,c</a:t>
            </a:r>
            <a:r>
              <a:rPr lang="en-US" sz="1200" dirty="0"/>
              <a:t>)  ∝ w</a:t>
            </a:r>
            <a:r>
              <a:rPr lang="en-US" sz="1200" baseline="-25000" dirty="0"/>
              <a:t> </a:t>
            </a:r>
            <a:r>
              <a:rPr lang="en-US" sz="1200" dirty="0"/>
              <a:t>∙ c</a:t>
            </a:r>
            <a:endParaRPr lang="en-US" sz="1200" baseline="-25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69</a:t>
            </a:fld>
            <a:endParaRPr lang="en-US"/>
          </a:p>
        </p:txBody>
      </p:sp>
    </p:spTree>
    <p:extLst>
      <p:ext uri="{BB962C8B-B14F-4D97-AF65-F5344CB8AC3E}">
        <p14:creationId xmlns:p14="http://schemas.microsoft.com/office/powerpoint/2010/main" val="161367424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not a probability, it’s just a number ranging from −∞ to ∞ (since the elements in word2vec embeddings can be negative, the dot product can be negative). To turn the dot product into a probability, we’ll use the </a:t>
            </a:r>
            <a:r>
              <a:rPr lang="en-US" sz="1200" b="0" kern="1200" dirty="0">
                <a:solidFill>
                  <a:schemeClr val="tx1"/>
                </a:solidFill>
                <a:effectLst/>
                <a:latin typeface="+mn-lt"/>
                <a:ea typeface="+mn-ea"/>
                <a:cs typeface="+mn-cs"/>
              </a:rPr>
              <a:t>logistic </a:t>
            </a:r>
            <a:r>
              <a:rPr lang="en-US" sz="1200" kern="1200" dirty="0">
                <a:solidFill>
                  <a:schemeClr val="tx1"/>
                </a:solidFill>
                <a:effectLst/>
                <a:latin typeface="+mn-lt"/>
                <a:ea typeface="+mn-ea"/>
                <a:cs typeface="+mn-cs"/>
              </a:rPr>
              <a:t>or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l-GR" sz="1200" kern="1200" dirty="0">
                <a:solidFill>
                  <a:schemeClr val="tx1"/>
                </a:solidFill>
                <a:effectLst/>
                <a:latin typeface="+mn-lt"/>
                <a:ea typeface="+mn-ea"/>
                <a:cs typeface="+mn-cs"/>
              </a:rPr>
              <a:t>σ (</a:t>
            </a:r>
            <a:r>
              <a:rPr lang="en-US" sz="1200" i="1" kern="1200" dirty="0">
                <a:solidFill>
                  <a:schemeClr val="tx1"/>
                </a:solidFill>
                <a:effectLst/>
                <a:latin typeface="+mn-lt"/>
                <a:ea typeface="+mn-ea"/>
                <a:cs typeface="+mn-cs"/>
              </a:rPr>
              <a:t>x) from </a:t>
            </a:r>
            <a:r>
              <a:rPr lang="en-US" sz="1200" kern="1200" dirty="0">
                <a:solidFill>
                  <a:schemeClr val="tx1"/>
                </a:solidFill>
                <a:effectLst/>
                <a:latin typeface="+mn-lt"/>
                <a:ea typeface="+mn-ea"/>
                <a:cs typeface="+mn-cs"/>
              </a:rPr>
              <a:t>logistic regression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model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for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make it a probability we’ll also need the total probability of the two possible events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context word, 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isn’t a context word) to sum to 1. We thus estimate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70</a:t>
            </a:fld>
            <a:endParaRPr lang="en-US"/>
          </a:p>
        </p:txBody>
      </p:sp>
    </p:spTree>
    <p:extLst>
      <p:ext uri="{BB962C8B-B14F-4D97-AF65-F5344CB8AC3E}">
        <p14:creationId xmlns:p14="http://schemas.microsoft.com/office/powerpoint/2010/main" val="382942897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equation gives us the probability for one word, but there are many context words in the window. Skip-gram makes the simplifying assumption that all context words are independent, allowing us to just multiply their probabilities: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71</a:t>
            </a:fld>
            <a:endParaRPr lang="en-US"/>
          </a:p>
        </p:txBody>
      </p:sp>
    </p:spTree>
    <p:extLst>
      <p:ext uri="{BB962C8B-B14F-4D97-AF65-F5344CB8AC3E}">
        <p14:creationId xmlns:p14="http://schemas.microsoft.com/office/powerpoint/2010/main" val="320072905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summary, skip-gram trains a probabilistic classifier that, given a test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its context window of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assigns a probability based on how similar this context window is to the target word. The probability is based on applying the logistic (sigmoid) function to the dot product of the embeddings of the target word with each context word. To compute this probability, we just need embeddings for each target word and context word in the vocabulary.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72</a:t>
            </a:fld>
            <a:endParaRPr lang="en-US"/>
          </a:p>
        </p:txBody>
      </p:sp>
    </p:spTree>
    <p:extLst>
      <p:ext uri="{BB962C8B-B14F-4D97-AF65-F5344CB8AC3E}">
        <p14:creationId xmlns:p14="http://schemas.microsoft.com/office/powerpoint/2010/main" val="57548771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the intuition of parameters we’ll need. Skip-gram actually stores two embeddings for each word, one for the word as a target, and one for the word considered as context. Thus the parameters we need to learn are two matrices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each containing an embedding for every one of the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words in the </a:t>
            </a:r>
            <a:r>
              <a:rPr lang="en-US" sz="1200" kern="1200" dirty="0" err="1">
                <a:solidFill>
                  <a:schemeClr val="tx1"/>
                </a:solidFill>
                <a:effectLst/>
                <a:latin typeface="+mn-lt"/>
                <a:ea typeface="+mn-ea"/>
                <a:cs typeface="+mn-cs"/>
              </a:rPr>
              <a:t>vocbulary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73</a:t>
            </a:fld>
            <a:endParaRPr lang="en-US"/>
          </a:p>
        </p:txBody>
      </p:sp>
    </p:spTree>
    <p:extLst>
      <p:ext uri="{BB962C8B-B14F-4D97-AF65-F5344CB8AC3E}">
        <p14:creationId xmlns:p14="http://schemas.microsoft.com/office/powerpoint/2010/main" val="231842352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the </a:t>
            </a:r>
            <a:r>
              <a:rPr lang="en-US" baseline="0" dirty="0" err="1"/>
              <a:t>skipgram</a:t>
            </a:r>
            <a:r>
              <a:rPr lang="en-US" baseline="0" dirty="0"/>
              <a:t> classifier functions.  In the next section we'll turn to learning its weights, which is the goal of building the classifier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4509142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see how word2vec uses </a:t>
            </a:r>
            <a:r>
              <a:rPr lang="en-US" baseline="0" dirty="0" err="1"/>
              <a:t>sigmoids</a:t>
            </a:r>
            <a:r>
              <a:rPr lang="en-US" baseline="0" dirty="0"/>
              <a:t> and gradient descent to learn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75</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2022100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Skip-gram learns embeddings by starting with random embedding vectors and then iteratively shifting the embedding of each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to be more like the embeddings of words that occur nearby in texts, and less like the embeddings of words that don’t occur nearby. Let’s start by considering a single piece of 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example has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(apricot), and 4 context words in the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±2 window, resulting in 4 positive training instances (on the left below):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76</a:t>
            </a:fld>
            <a:endParaRPr lang="en-US"/>
          </a:p>
        </p:txBody>
      </p:sp>
    </p:spTree>
    <p:extLst>
      <p:ext uri="{BB962C8B-B14F-4D97-AF65-F5344CB8AC3E}">
        <p14:creationId xmlns:p14="http://schemas.microsoft.com/office/powerpoint/2010/main" val="295951317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training a binary classifier we also need negative examples. In fact skip- gram with negative sampling (SGNS) uses more negative examples than positive examples (with the ratio between them set by a parameter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So for each of these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training instances we’ll create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samples, each consisting of the target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a ‘noise word’ </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A noise word is a random word from the lexicon, constrained not to be the target word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77</a:t>
            </a:fld>
            <a:endParaRPr lang="en-US"/>
          </a:p>
        </p:txBody>
      </p:sp>
    </p:spTree>
    <p:extLst>
      <p:ext uri="{BB962C8B-B14F-4D97-AF65-F5344CB8AC3E}">
        <p14:creationId xmlns:p14="http://schemas.microsoft.com/office/powerpoint/2010/main" val="352128078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setting where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 2, so we’ll have 2 negative examples in the negative training set − for each positive example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The noise words are chosen according to their weighted unigram frequency.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78</a:t>
            </a:fld>
            <a:endParaRPr lang="en-US"/>
          </a:p>
        </p:txBody>
      </p:sp>
    </p:spTree>
    <p:extLst>
      <p:ext uri="{BB962C8B-B14F-4D97-AF65-F5344CB8AC3E}">
        <p14:creationId xmlns:p14="http://schemas.microsoft.com/office/powerpoint/2010/main" val="21838185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fundamental tenets of semantics, called the </a:t>
            </a:r>
            <a:r>
              <a:rPr lang="en-US" sz="1200" b="0" kern="1200" dirty="0">
                <a:solidFill>
                  <a:schemeClr val="tx1"/>
                </a:solidFill>
                <a:effectLst/>
                <a:latin typeface="+mn-lt"/>
                <a:ea typeface="+mn-ea"/>
                <a:cs typeface="+mn-cs"/>
              </a:rPr>
              <a:t>principle of contrast, </a:t>
            </a:r>
            <a:r>
              <a:rPr lang="en-US" sz="1200" kern="1200" dirty="0">
                <a:solidFill>
                  <a:schemeClr val="tx1"/>
                </a:solidFill>
                <a:effectLst/>
                <a:latin typeface="+mn-lt"/>
                <a:ea typeface="+mn-ea"/>
                <a:cs typeface="+mn-cs"/>
              </a:rPr>
              <a:t>states that a difference in linguistic form is always associated with some difference in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45392180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Given the set of positive and negative training instances, and an initial set of embeddings, the goal of the learning algorithm is to adjust those embeddings to </a:t>
            </a:r>
            <a:endParaRPr lang="en-US" dirty="0"/>
          </a:p>
          <a:p>
            <a:r>
              <a:rPr lang="en-US" sz="1200" kern="1200" dirty="0">
                <a:solidFill>
                  <a:schemeClr val="tx1"/>
                </a:solidFill>
                <a:effectLst/>
                <a:latin typeface="+mn-lt"/>
                <a:ea typeface="+mn-ea"/>
                <a:cs typeface="+mn-cs"/>
              </a:rPr>
              <a:t>• Maximize the similarity of the target word, context word pairs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drawn from the positive examples </a:t>
            </a:r>
            <a:endParaRPr lang="en-US" dirty="0"/>
          </a:p>
          <a:p>
            <a:r>
              <a:rPr lang="en-US" sz="1200" kern="1200" dirty="0">
                <a:solidFill>
                  <a:schemeClr val="tx1"/>
                </a:solidFill>
                <a:effectLst/>
                <a:latin typeface="+mn-lt"/>
                <a:ea typeface="+mn-ea"/>
                <a:cs typeface="+mn-cs"/>
              </a:rPr>
              <a:t>• Minimize the similarity of the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pairs from the negative examples.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79</a:t>
            </a:fld>
            <a:endParaRPr lang="en-US"/>
          </a:p>
        </p:txBody>
      </p:sp>
    </p:spTree>
    <p:extLst>
      <p:ext uri="{BB962C8B-B14F-4D97-AF65-F5344CB8AC3E}">
        <p14:creationId xmlns:p14="http://schemas.microsoft.com/office/powerpoint/2010/main" val="191374347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we consider one word/context pair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with its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noise words </a:t>
            </a:r>
            <a:r>
              <a:rPr lang="en-US" sz="1200" i="1" kern="1200" dirty="0">
                <a:solidFill>
                  <a:schemeClr val="tx1"/>
                </a:solidFill>
                <a:effectLst/>
                <a:latin typeface="+mn-lt"/>
                <a:ea typeface="+mn-ea"/>
                <a:cs typeface="+mn-cs"/>
              </a:rPr>
              <a:t>cneg</a:t>
            </a:r>
            <a:r>
              <a:rPr lang="en-US" sz="1200" kern="1200" dirty="0">
                <a:solidFill>
                  <a:schemeClr val="tx1"/>
                </a:solidFill>
                <a:effectLst/>
                <a:latin typeface="+mn-lt"/>
                <a:ea typeface="+mn-ea"/>
                <a:cs typeface="+mn-cs"/>
              </a:rPr>
              <a:t>1 ...</a:t>
            </a:r>
            <a:r>
              <a:rPr lang="en-US" sz="1200" i="1" kern="1200" dirty="0" err="1">
                <a:solidFill>
                  <a:schemeClr val="tx1"/>
                </a:solidFill>
                <a:effectLst/>
                <a:latin typeface="+mn-lt"/>
                <a:ea typeface="+mn-ea"/>
                <a:cs typeface="+mn-cs"/>
              </a:rPr>
              <a:t>cnegk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our goal is to maximize the similarity of the target with the actual context words, </a:t>
            </a:r>
            <a:r>
              <a:rPr lang="en-US" sz="1200" kern="1200" dirty="0" err="1">
                <a:solidFill>
                  <a:schemeClr val="tx1"/>
                </a:solidFill>
                <a:effectLst/>
                <a:latin typeface="+mn-lt"/>
                <a:ea typeface="+mn-ea"/>
                <a:cs typeface="+mn-cs"/>
              </a:rPr>
              <a:t>andn</a:t>
            </a:r>
            <a:r>
              <a:rPr lang="en-US" sz="1200" kern="1200" dirty="0">
                <a:solidFill>
                  <a:schemeClr val="tx1"/>
                </a:solidFill>
                <a:effectLst/>
                <a:latin typeface="+mn-lt"/>
                <a:ea typeface="+mn-ea"/>
                <a:cs typeface="+mn-cs"/>
              </a:rPr>
              <a:t> minimize the similarity of the target with the k negative sampled non-neighbor words. We can express these two goals as the following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to be minimized  (hence the −); here the first term expresses that we want the classifier to assign the real context word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neighbor, and the second term expresses that we want to assign each of the noise words </a:t>
            </a:r>
            <a:r>
              <a:rPr lang="en-US" sz="1200" i="1" kern="1200" dirty="0" err="1">
                <a:solidFill>
                  <a:schemeClr val="tx1"/>
                </a:solidFill>
                <a:effectLst/>
                <a:latin typeface="+mn-lt"/>
                <a:ea typeface="+mn-ea"/>
                <a:cs typeface="+mn-cs"/>
              </a:rPr>
              <a:t>cnegi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non-neighbor, all multiplied because we assume independence: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we substitute in our sigmoid of the dot product estimate for P, we want to maximize the dot product of the word with the actual context words, and minimize the dot products of the word with the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sampled non- neighbor words. </a:t>
            </a:r>
            <a:endParaRPr lang="en-US" dirty="0"/>
          </a:p>
          <a:p>
            <a:endParaRPr lang="en-US" dirty="0"/>
          </a:p>
          <a:p>
            <a:r>
              <a:rPr lang="en-US"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80</a:t>
            </a:fld>
            <a:endParaRPr lang="en-US"/>
          </a:p>
        </p:txBody>
      </p:sp>
    </p:spTree>
    <p:extLst>
      <p:ext uri="{BB962C8B-B14F-4D97-AF65-F5344CB8AC3E}">
        <p14:creationId xmlns:p14="http://schemas.microsoft.com/office/powerpoint/2010/main" val="341198651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minimize this loss function using stochastic gradient descent.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81</a:t>
            </a:fld>
            <a:endParaRPr lang="en-US"/>
          </a:p>
        </p:txBody>
      </p:sp>
    </p:spTree>
    <p:extLst>
      <p:ext uri="{BB962C8B-B14F-4D97-AF65-F5344CB8AC3E}">
        <p14:creationId xmlns:p14="http://schemas.microsoft.com/office/powerpoint/2010/main" val="17676117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look at the intuition of one step of gradient descent. The skip-gram model tries to shift embeddings so the target embeddings (here for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are closer to (have a higher dot product with) context embeddings for nearby words (here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and further from (lower dot product with) context embeddings for noise words that don’t occur nearby (here </a:t>
            </a:r>
            <a:r>
              <a:rPr lang="en-US" sz="1200" i="1" kern="1200" dirty="0">
                <a:solidFill>
                  <a:schemeClr val="tx1"/>
                </a:solidFill>
                <a:effectLst/>
                <a:latin typeface="+mn-lt"/>
                <a:ea typeface="+mn-ea"/>
                <a:cs typeface="+mn-cs"/>
              </a:rPr>
              <a:t>Tolstoy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matrix</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82</a:t>
            </a:fld>
            <a:endParaRPr lang="en-US"/>
          </a:p>
        </p:txBody>
      </p:sp>
    </p:spTree>
    <p:extLst>
      <p:ext uri="{BB962C8B-B14F-4D97-AF65-F5344CB8AC3E}">
        <p14:creationId xmlns:p14="http://schemas.microsoft.com/office/powerpoint/2010/main" val="337391251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get the gradient, we need to take the derivative of this equation with respect to the different embeddings. We'll need a derivate for the C embeddings and for the W embeddings.  And we'll want a different derivative for the weights for the positive context examples and the </a:t>
            </a:r>
            <a:r>
              <a:rPr lang="en-US" sz="1200" kern="1200" dirty="0" err="1">
                <a:solidFill>
                  <a:schemeClr val="tx1"/>
                </a:solidFill>
                <a:effectLst/>
                <a:latin typeface="+mn-lt"/>
                <a:ea typeface="+mn-ea"/>
                <a:cs typeface="+mn-cs"/>
              </a:rPr>
              <a:t>nevative</a:t>
            </a:r>
            <a:r>
              <a:rPr lang="en-US" sz="1200" kern="1200" dirty="0">
                <a:solidFill>
                  <a:schemeClr val="tx1"/>
                </a:solidFill>
                <a:effectLst/>
                <a:latin typeface="+mn-lt"/>
                <a:ea typeface="+mn-ea"/>
                <a:cs typeface="+mn-cs"/>
              </a:rPr>
              <a:t> context examples, since we want to move them in opposite directions.   It turns out the derivatives are the following elegant functions.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84</a:t>
            </a:fld>
            <a:endParaRPr lang="en-US"/>
          </a:p>
        </p:txBody>
      </p:sp>
    </p:spTree>
    <p:extLst>
      <p:ext uri="{BB962C8B-B14F-4D97-AF65-F5344CB8AC3E}">
        <p14:creationId xmlns:p14="http://schemas.microsoft.com/office/powerpoint/2010/main" val="314972378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update equations going from time step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to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+ 1 in stochastic gradient descent are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Just as in logistic regression, then, the learning algorithm starts with randomly initialized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matrices, and then walks through the training corpus using gradient descent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so as to maximize the objective we saw earlier by making the updates here.</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85</a:t>
            </a:fld>
            <a:endParaRPr lang="en-US"/>
          </a:p>
        </p:txBody>
      </p:sp>
    </p:spTree>
    <p:extLst>
      <p:ext uri="{BB962C8B-B14F-4D97-AF65-F5344CB8AC3E}">
        <p14:creationId xmlns:p14="http://schemas.microsoft.com/office/powerpoint/2010/main" val="1783063266"/>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we've just seen, the skip-gram model learns </a:t>
            </a:r>
            <a:r>
              <a:rPr lang="en-US" sz="1200" b="0" kern="1200" dirty="0">
                <a:solidFill>
                  <a:schemeClr val="tx1"/>
                </a:solidFill>
                <a:effectLst/>
                <a:latin typeface="+mn-lt"/>
                <a:ea typeface="+mn-ea"/>
                <a:cs typeface="+mn-cs"/>
              </a:rPr>
              <a:t>two </a:t>
            </a:r>
            <a:r>
              <a:rPr lang="en-US" sz="1200" kern="1200" dirty="0">
                <a:solidFill>
                  <a:schemeClr val="tx1"/>
                </a:solidFill>
                <a:effectLst/>
                <a:latin typeface="+mn-lt"/>
                <a:ea typeface="+mn-ea"/>
                <a:cs typeface="+mn-cs"/>
              </a:rPr>
              <a:t>separate embeddings for each word </a:t>
            </a:r>
            <a:r>
              <a:rPr lang="en-US" sz="1200" i="1"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the </a:t>
            </a:r>
            <a:r>
              <a:rPr lang="en-US" sz="1200" b="0" kern="1200" dirty="0">
                <a:solidFill>
                  <a:schemeClr val="tx1"/>
                </a:solidFill>
                <a:effectLst/>
                <a:latin typeface="+mn-lt"/>
                <a:ea typeface="+mn-ea"/>
                <a:cs typeface="+mn-cs"/>
              </a:rPr>
              <a:t>target embedding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embedding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stored in two matrices, the</a:t>
            </a:r>
            <a:r>
              <a:rPr lang="en-US" sz="1200" b="0" kern="1200" dirty="0">
                <a:solidFill>
                  <a:schemeClr val="tx1"/>
                </a:solidFill>
                <a:effectLst/>
                <a:latin typeface="+mn-lt"/>
                <a:ea typeface="+mn-ea"/>
                <a:cs typeface="+mn-cs"/>
              </a:rPr>
              <a:t> target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matrix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Ibut</a:t>
            </a:r>
            <a:r>
              <a:rPr lang="en-US" sz="1200" kern="1200" dirty="0">
                <a:solidFill>
                  <a:schemeClr val="tx1"/>
                </a:solidFill>
                <a:effectLst/>
                <a:latin typeface="+mn-lt"/>
                <a:ea typeface="+mn-ea"/>
                <a:cs typeface="+mn-cs"/>
              </a:rPr>
              <a:t> if we just need one vector to represent a word, what should we use?  t’s common to just add them together,  representing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vector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ci </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86</a:t>
            </a:fld>
            <a:endParaRPr lang="en-US"/>
          </a:p>
        </p:txBody>
      </p:sp>
    </p:spTree>
    <p:extLst>
      <p:ext uri="{BB962C8B-B14F-4D97-AF65-F5344CB8AC3E}">
        <p14:creationId xmlns:p14="http://schemas.microsoft.com/office/powerpoint/2010/main" val="27963343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learn word2vec embeddings, one of the most popular static embedding method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9980496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various properties and parameters of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216520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parameter of vector semantic models that is relevant to both sparse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vectors and dense word2vec vectors is the size of the context window used to collect counts. This is generally between 1 and 10 words on each side of the target word (for a total context of 2-20 words).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choice depends on the goals of the representation. Shorter context windows tend to lead to representations that are a bit more syntactic, since the information is coming from immediately nearby words. When the vectors are computed from short context windows, the most similar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semantically similar words with the same parts of speech. When vectors are computed from long context windows, the highest cosine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words that are topically related but not similar. For example Levy and Goldberg (2014a) showed that using skip-gram with a window of ±2, the most similar words to the word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(from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were names of other fictional schools: </a:t>
            </a:r>
            <a:r>
              <a:rPr lang="en-US" sz="1200" i="1" kern="1200" dirty="0">
                <a:solidFill>
                  <a:schemeClr val="tx1"/>
                </a:solidFill>
                <a:effectLst/>
                <a:latin typeface="+mn-lt"/>
                <a:ea typeface="+mn-ea"/>
                <a:cs typeface="+mn-cs"/>
              </a:rPr>
              <a:t>Sunnydale </a:t>
            </a:r>
            <a:r>
              <a:rPr lang="en-US" sz="1200" kern="1200" dirty="0">
                <a:solidFill>
                  <a:schemeClr val="tx1"/>
                </a:solidFill>
                <a:effectLst/>
                <a:latin typeface="+mn-lt"/>
                <a:ea typeface="+mn-ea"/>
                <a:cs typeface="+mn-cs"/>
              </a:rPr>
              <a:t>(from </a:t>
            </a:r>
            <a:r>
              <a:rPr lang="en-US" sz="1200" i="1" kern="1200" dirty="0">
                <a:solidFill>
                  <a:schemeClr val="tx1"/>
                </a:solidFill>
                <a:effectLst/>
                <a:latin typeface="+mn-lt"/>
                <a:ea typeface="+mn-ea"/>
                <a:cs typeface="+mn-cs"/>
              </a:rPr>
              <a:t>Buffy the Vampire Slayer</a:t>
            </a:r>
            <a:r>
              <a:rPr lang="en-US" sz="1200" kern="1200" dirty="0">
                <a:solidFill>
                  <a:schemeClr val="tx1"/>
                </a:solidFill>
                <a:effectLst/>
                <a:latin typeface="+mn-lt"/>
                <a:ea typeface="+mn-ea"/>
                <a:cs typeface="+mn-cs"/>
              </a:rPr>
              <a:t>) or </a:t>
            </a:r>
            <a:r>
              <a:rPr lang="en-US" sz="1200" i="1" kern="1200" dirty="0" err="1">
                <a:solidFill>
                  <a:schemeClr val="tx1"/>
                </a:solidFill>
                <a:effectLst/>
                <a:latin typeface="+mn-lt"/>
                <a:ea typeface="+mn-ea"/>
                <a:cs typeface="+mn-cs"/>
              </a:rPr>
              <a:t>Evernight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(from a vampire series). With a window of ±5, the most similar words to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were other words topically related to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a:t>
            </a:r>
            <a:r>
              <a:rPr lang="en-US" sz="1200" i="1" kern="1200" dirty="0">
                <a:solidFill>
                  <a:schemeClr val="tx1"/>
                </a:solidFill>
                <a:effectLst/>
                <a:latin typeface="+mn-lt"/>
                <a:ea typeface="+mn-ea"/>
                <a:cs typeface="+mn-cs"/>
              </a:rPr>
              <a:t>Dumbledore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Malfoy</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half-blood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90</a:t>
            </a:fld>
            <a:endParaRPr lang="en-US"/>
          </a:p>
        </p:txBody>
      </p:sp>
    </p:spTree>
    <p:extLst>
      <p:ext uri="{BB962C8B-B14F-4D97-AF65-F5344CB8AC3E}">
        <p14:creationId xmlns:p14="http://schemas.microsoft.com/office/powerpoint/2010/main" val="37713486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words don’t have many synonyms, most words do have lots of </a:t>
            </a:r>
            <a:r>
              <a:rPr lang="en-US" sz="1200" i="1" kern="1200" dirty="0">
                <a:solidFill>
                  <a:schemeClr val="tx1"/>
                </a:solidFill>
                <a:effectLst/>
                <a:latin typeface="+mn-lt"/>
                <a:ea typeface="+mn-ea"/>
                <a:cs typeface="+mn-cs"/>
              </a:rPr>
              <a:t>similar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t>
            </a:r>
            <a:r>
              <a:rPr lang="en-US" sz="1200" kern="1200" dirty="0">
                <a:solidFill>
                  <a:schemeClr val="tx1"/>
                </a:solidFill>
                <a:effectLst/>
                <a:latin typeface="+mn-lt"/>
                <a:ea typeface="+mn-ea"/>
                <a:cs typeface="+mn-cs"/>
              </a:rPr>
              <a:t>is not a synonym of </a:t>
            </a:r>
            <a:r>
              <a:rPr lang="en-US" sz="1200" i="1" kern="1200" dirty="0">
                <a:solidFill>
                  <a:schemeClr val="tx1"/>
                </a:solidFill>
                <a:effectLst/>
                <a:latin typeface="+mn-lt"/>
                <a:ea typeface="+mn-ea"/>
                <a:cs typeface="+mn-cs"/>
              </a:rPr>
              <a:t>dog</a:t>
            </a:r>
            <a:r>
              <a:rPr lang="en-US" sz="1200" kern="1200" dirty="0">
                <a:solidFill>
                  <a:schemeClr val="tx1"/>
                </a:solidFill>
                <a:effectLst/>
                <a:latin typeface="+mn-lt"/>
                <a:ea typeface="+mn-ea"/>
                <a:cs typeface="+mn-cs"/>
              </a:rPr>
              <a:t>, but </a:t>
            </a:r>
            <a:r>
              <a:rPr lang="en-US" sz="1200" i="1" kern="1200" dirty="0">
                <a:solidFill>
                  <a:schemeClr val="tx1"/>
                </a:solidFill>
                <a:effectLst/>
                <a:latin typeface="+mn-lt"/>
                <a:ea typeface="+mn-ea"/>
                <a:cs typeface="+mn-cs"/>
              </a:rPr>
              <a:t>cats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dogs </a:t>
            </a:r>
            <a:r>
              <a:rPr lang="en-US" sz="1200" kern="1200" dirty="0">
                <a:solidFill>
                  <a:schemeClr val="tx1"/>
                </a:solidFill>
                <a:effectLst/>
                <a:latin typeface="+mn-lt"/>
                <a:ea typeface="+mn-ea"/>
                <a:cs typeface="+mn-cs"/>
              </a:rPr>
              <a:t>are certainly similar words. The notion of word </a:t>
            </a:r>
            <a:r>
              <a:rPr lang="en-US" sz="1200" b="0" kern="1200" dirty="0">
                <a:solidFill>
                  <a:schemeClr val="tx1"/>
                </a:solidFill>
                <a:effectLst/>
                <a:latin typeface="+mn-lt"/>
                <a:ea typeface="+mn-ea"/>
                <a:cs typeface="+mn-cs"/>
              </a:rPr>
              <a:t>similarity </a:t>
            </a:r>
            <a:r>
              <a:rPr lang="en-US" sz="1200" kern="1200" dirty="0">
                <a:solidFill>
                  <a:schemeClr val="tx1"/>
                </a:solidFill>
                <a:effectLst/>
                <a:latin typeface="+mn-lt"/>
                <a:ea typeface="+mn-ea"/>
                <a:cs typeface="+mn-cs"/>
              </a:rPr>
              <a:t>is very useful in larger semantic tasks. Know-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how similar two words are can help in computing how similar the meaning of two phrases or sentences are, a very important component of natural language un- </a:t>
            </a:r>
            <a:r>
              <a:rPr lang="en-US" sz="1200" kern="1200" dirty="0" err="1">
                <a:solidFill>
                  <a:schemeClr val="tx1"/>
                </a:solidFill>
                <a:effectLst/>
                <a:latin typeface="+mn-lt"/>
                <a:ea typeface="+mn-ea"/>
                <a:cs typeface="+mn-cs"/>
              </a:rPr>
              <a:t>derstanding</a:t>
            </a:r>
            <a:r>
              <a:rPr lang="en-US" sz="1200" kern="1200" dirty="0">
                <a:solidFill>
                  <a:schemeClr val="tx1"/>
                </a:solidFill>
                <a:effectLst/>
                <a:latin typeface="+mn-lt"/>
                <a:ea typeface="+mn-ea"/>
                <a:cs typeface="+mn-cs"/>
              </a:rPr>
              <a:t> tasks like question answering, paraphrasing, and summarization.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322806223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semantic property of embeddings is their ability to capture relational meanings. In an important early vector space model of cognition, </a:t>
            </a:r>
            <a:r>
              <a:rPr lang="en-US" sz="1200" kern="1200" dirty="0" err="1">
                <a:solidFill>
                  <a:schemeClr val="tx1"/>
                </a:solidFill>
                <a:effectLst/>
                <a:latin typeface="+mn-lt"/>
                <a:ea typeface="+mn-ea"/>
                <a:cs typeface="+mn-cs"/>
              </a:rPr>
              <a:t>Rumelhart</a:t>
            </a:r>
            <a:r>
              <a:rPr lang="en-US" sz="1200" kern="1200" dirty="0">
                <a:solidFill>
                  <a:schemeClr val="tx1"/>
                </a:solidFill>
                <a:effectLst/>
                <a:latin typeface="+mn-lt"/>
                <a:ea typeface="+mn-ea"/>
                <a:cs typeface="+mn-cs"/>
              </a:rPr>
              <a:t> and Abrahamson (1973) proposed the </a:t>
            </a:r>
            <a:r>
              <a:rPr lang="en-US" sz="1200" b="0" kern="1200" dirty="0">
                <a:solidFill>
                  <a:schemeClr val="tx1"/>
                </a:solidFill>
                <a:effectLst/>
                <a:latin typeface="+mn-lt"/>
                <a:ea typeface="+mn-ea"/>
                <a:cs typeface="+mn-cs"/>
              </a:rPr>
              <a:t>parallelogram model </a:t>
            </a:r>
            <a:r>
              <a:rPr lang="en-US" sz="1200" kern="1200" dirty="0">
                <a:solidFill>
                  <a:schemeClr val="tx1"/>
                </a:solidFill>
                <a:effectLst/>
                <a:latin typeface="+mn-lt"/>
                <a:ea typeface="+mn-ea"/>
                <a:cs typeface="+mn-cs"/>
              </a:rPr>
              <a:t>for solving simple analogy problems of the form </a:t>
            </a:r>
            <a:r>
              <a:rPr lang="en-US" sz="1200" i="1" kern="1200" dirty="0">
                <a:solidFill>
                  <a:schemeClr val="tx1"/>
                </a:solidFill>
                <a:effectLst/>
                <a:latin typeface="+mn-lt"/>
                <a:ea typeface="+mn-ea"/>
                <a:cs typeface="+mn-cs"/>
              </a:rPr>
              <a:t>a is to b as a* is to what?</a:t>
            </a:r>
            <a:r>
              <a:rPr lang="en-US" sz="1200" kern="1200" dirty="0">
                <a:solidFill>
                  <a:schemeClr val="tx1"/>
                </a:solidFill>
                <a:effectLst/>
                <a:latin typeface="+mn-lt"/>
                <a:ea typeface="+mn-ea"/>
                <a:cs typeface="+mn-cs"/>
              </a:rPr>
              <a:t>. In such problems, a system given a problem like </a:t>
            </a:r>
            <a:r>
              <a:rPr lang="en-US" sz="1200" i="1" kern="1200" dirty="0" err="1">
                <a:solidFill>
                  <a:schemeClr val="tx1"/>
                </a:solidFill>
                <a:effectLst/>
                <a:latin typeface="+mn-lt"/>
                <a:ea typeface="+mn-ea"/>
                <a:cs typeface="+mn-cs"/>
              </a:rPr>
              <a:t>apple:tree</a:t>
            </a:r>
            <a:r>
              <a:rPr lang="en-US" sz="1200" i="1" kern="1200" dirty="0">
                <a:solidFill>
                  <a:schemeClr val="tx1"/>
                </a:solidFill>
                <a:effectLst/>
                <a:latin typeface="+mn-lt"/>
                <a:ea typeface="+mn-ea"/>
                <a:cs typeface="+mn-cs"/>
              </a:rPr>
              <a:t>::grape:?</a:t>
            </a:r>
            <a:r>
              <a:rPr lang="en-US" sz="1200" kern="1200" dirty="0">
                <a:solidFill>
                  <a:schemeClr val="tx1"/>
                </a:solidFill>
                <a:effectLst/>
                <a:latin typeface="+mn-lt"/>
                <a:ea typeface="+mn-ea"/>
                <a:cs typeface="+mn-cs"/>
              </a:rPr>
              <a:t>, i.e., </a:t>
            </a:r>
            <a:r>
              <a:rPr lang="en-US" sz="1200" i="1" kern="1200" dirty="0">
                <a:solidFill>
                  <a:schemeClr val="tx1"/>
                </a:solidFill>
                <a:effectLst/>
                <a:latin typeface="+mn-lt"/>
                <a:ea typeface="+mn-ea"/>
                <a:cs typeface="+mn-cs"/>
              </a:rPr>
              <a:t>apple is to tree as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grape is to </a:t>
            </a:r>
            <a:r>
              <a:rPr lang="en-US" sz="1200" kern="1200" dirty="0">
                <a:solidFill>
                  <a:schemeClr val="tx1"/>
                </a:solidFill>
                <a:effectLst/>
                <a:latin typeface="+mn-lt"/>
                <a:ea typeface="+mn-ea"/>
                <a:cs typeface="+mn-cs"/>
              </a:rPr>
              <a:t>, and must fill in the word </a:t>
            </a:r>
            <a:r>
              <a:rPr lang="en-US" sz="1200" i="1" kern="1200" dirty="0">
                <a:solidFill>
                  <a:schemeClr val="tx1"/>
                </a:solidFill>
                <a:effectLst/>
                <a:latin typeface="+mn-lt"/>
                <a:ea typeface="+mn-ea"/>
                <a:cs typeface="+mn-cs"/>
              </a:rPr>
              <a:t>vine.</a:t>
            </a:r>
          </a:p>
          <a:p>
            <a:endParaRPr lang="en-US" sz="1200"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parallelogram model, the vector from the word </a:t>
            </a:r>
            <a:r>
              <a:rPr lang="en-US" sz="1200" i="1" kern="1200" dirty="0">
                <a:solidFill>
                  <a:schemeClr val="tx1"/>
                </a:solidFill>
                <a:effectLst/>
                <a:latin typeface="+mn-lt"/>
                <a:ea typeface="+mn-ea"/>
                <a:cs typeface="+mn-cs"/>
              </a:rPr>
              <a:t>apple </a:t>
            </a:r>
            <a:r>
              <a:rPr lang="en-US" sz="1200" i="1" kern="1200" dirty="0" err="1">
                <a:solidFill>
                  <a:schemeClr val="tx1"/>
                </a:solidFill>
                <a:effectLst/>
                <a:latin typeface="+mn-lt"/>
                <a:ea typeface="+mn-ea"/>
                <a:cs typeface="+mn-cs"/>
              </a:rPr>
              <a:t>ito</a:t>
            </a:r>
            <a:r>
              <a:rPr lang="en-US" sz="1200" kern="1200" dirty="0">
                <a:solidFill>
                  <a:schemeClr val="tx1"/>
                </a:solidFill>
                <a:effectLst/>
                <a:latin typeface="+mn-lt"/>
                <a:ea typeface="+mn-ea"/>
                <a:cs typeface="+mn-cs"/>
              </a:rPr>
              <a:t> the word </a:t>
            </a:r>
            <a:r>
              <a:rPr lang="en-US" sz="1200" i="1" kern="1200" dirty="0">
                <a:solidFill>
                  <a:schemeClr val="tx1"/>
                </a:solidFill>
                <a:effectLst/>
                <a:latin typeface="+mn-lt"/>
                <a:ea typeface="+mn-ea"/>
                <a:cs typeface="+mn-cs"/>
              </a:rPr>
              <a:t>tree </a:t>
            </a:r>
            <a:r>
              <a:rPr lang="en-US" sz="1200" kern="1200" dirty="0">
                <a:solidFill>
                  <a:schemeClr val="tx1"/>
                </a:solidFill>
                <a:effectLst/>
                <a:latin typeface="+mn-lt"/>
                <a:ea typeface="+mn-ea"/>
                <a:cs typeface="+mn-cs"/>
              </a:rPr>
              <a:t>(= apple − tree)  </a:t>
            </a:r>
            <a:endParaRPr lang="en-US" dirty="0"/>
          </a:p>
          <a:p>
            <a:r>
              <a:rPr lang="en-US" sz="1200" kern="1200" dirty="0">
                <a:solidFill>
                  <a:schemeClr val="tx1"/>
                </a:solidFill>
                <a:effectLst/>
                <a:latin typeface="+mn-lt"/>
                <a:ea typeface="+mn-ea"/>
                <a:cs typeface="+mn-cs"/>
              </a:rPr>
              <a:t>is added to the vector for </a:t>
            </a:r>
            <a:r>
              <a:rPr lang="en-US" sz="1200" i="1" kern="1200" dirty="0">
                <a:solidFill>
                  <a:schemeClr val="tx1"/>
                </a:solidFill>
                <a:effectLst/>
                <a:latin typeface="+mn-lt"/>
                <a:ea typeface="+mn-ea"/>
                <a:cs typeface="+mn-cs"/>
              </a:rPr>
              <a:t>grape </a:t>
            </a:r>
            <a:r>
              <a:rPr lang="en-US" sz="1200" kern="1200" dirty="0">
                <a:solidFill>
                  <a:schemeClr val="tx1"/>
                </a:solidFill>
                <a:effectLst/>
                <a:latin typeface="+mn-lt"/>
                <a:ea typeface="+mn-ea"/>
                <a:cs typeface="+mn-cs"/>
              </a:rPr>
              <a:t>(grape); the nearest word to that point is returned </a:t>
            </a:r>
            <a:endParaRPr lang="en-US" dirty="0"/>
          </a:p>
          <a:p>
            <a:r>
              <a:rPr lang="en-US" sz="1200" i="1"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91</a:t>
            </a:fld>
            <a:endParaRPr lang="en-US"/>
          </a:p>
        </p:txBody>
      </p:sp>
    </p:spTree>
    <p:extLst>
      <p:ext uri="{BB962C8B-B14F-4D97-AF65-F5344CB8AC3E}">
        <p14:creationId xmlns:p14="http://schemas.microsoft.com/office/powerpoint/2010/main" val="359105470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a </a:t>
            </a:r>
            <a:r>
              <a:rPr lang="en-US" sz="1200" i="1" kern="1200" dirty="0" err="1">
                <a:solidFill>
                  <a:schemeClr val="tx1"/>
                </a:solidFill>
                <a:effectLst/>
                <a:latin typeface="+mn-lt"/>
                <a:ea typeface="+mn-ea"/>
                <a:cs typeface="+mn-cs"/>
              </a:rPr>
              <a:t>a:b</a:t>
            </a:r>
            <a:r>
              <a:rPr lang="en-US" sz="1200" i="1" kern="1200" dirty="0">
                <a:solidFill>
                  <a:schemeClr val="tx1"/>
                </a:solidFill>
                <a:effectLst/>
                <a:latin typeface="+mn-lt"/>
                <a:ea typeface="+mn-ea"/>
                <a:cs typeface="+mn-cs"/>
              </a:rPr>
              <a:t>::a*:b* </a:t>
            </a:r>
            <a:r>
              <a:rPr lang="en-US" sz="1200" kern="1200" dirty="0">
                <a:solidFill>
                  <a:schemeClr val="tx1"/>
                </a:solidFill>
                <a:effectLst/>
                <a:latin typeface="+mn-lt"/>
                <a:ea typeface="+mn-ea"/>
                <a:cs typeface="+mn-cs"/>
              </a:rPr>
              <a:t>problem, meaning the algorithm is given </a:t>
            </a:r>
            <a:r>
              <a:rPr lang="en-US" sz="1200" i="1" kern="1200" dirty="0">
                <a:solidFill>
                  <a:schemeClr val="tx1"/>
                </a:solidFill>
                <a:effectLst/>
                <a:latin typeface="+mn-lt"/>
                <a:ea typeface="+mn-ea"/>
                <a:cs typeface="+mn-cs"/>
              </a:rPr>
              <a:t>a, b,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and must find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parallelogram method is thus:   EQUATION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the distance function defined either as cosine or as Euclidean distance.</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92</a:t>
            </a:fld>
            <a:endParaRPr lang="en-US"/>
          </a:p>
        </p:txBody>
      </p:sp>
    </p:spTree>
    <p:extLst>
      <p:ext uri="{BB962C8B-B14F-4D97-AF65-F5344CB8AC3E}">
        <p14:creationId xmlns:p14="http://schemas.microsoft.com/office/powerpoint/2010/main" val="198429330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Embeddings can also be a useful tool for studying how meaning changes over time, by computing multiple embedding spaces, each from texts written in a particular time period. For example these figures shows a visualization of changes in meaning in English words over the last two centuries, computed by building separate embedding spaces for each decade from historical corpora like Google N-grams and the Corpus of Historical American English.</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95</a:t>
            </a:fld>
            <a:endParaRPr lang="en-US"/>
          </a:p>
        </p:txBody>
      </p:sp>
    </p:spTree>
    <p:extLst>
      <p:ext uri="{BB962C8B-B14F-4D97-AF65-F5344CB8AC3E}">
        <p14:creationId xmlns:p14="http://schemas.microsoft.com/office/powerpoint/2010/main" val="209477464"/>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addition to their ability to learn word meaning from text, embeddings, alas, also reproduce the implicit biases and stereotypes that were latent in the text. As the prior section just showed, embeddings can roughly model relational similar- </a:t>
            </a:r>
            <a:r>
              <a:rPr lang="en-US" sz="1200" kern="1200" dirty="0" err="1">
                <a:solidFill>
                  <a:schemeClr val="tx1"/>
                </a:solidFill>
                <a:effectLst/>
                <a:latin typeface="+mn-lt"/>
                <a:ea typeface="+mn-ea"/>
                <a:cs typeface="+mn-cs"/>
              </a:rPr>
              <a:t>ity</a:t>
            </a:r>
            <a:r>
              <a:rPr lang="en-US" sz="1200" kern="1200" dirty="0">
                <a:solidFill>
                  <a:schemeClr val="tx1"/>
                </a:solidFill>
                <a:effectLst/>
                <a:latin typeface="+mn-lt"/>
                <a:ea typeface="+mn-ea"/>
                <a:cs typeface="+mn-cs"/>
              </a:rPr>
              <a:t>: ‘queen’ as the closest word to ‘king’ - ‘man’ + ‘woman’ implies the analogy </a:t>
            </a:r>
            <a:r>
              <a:rPr lang="en-US" sz="1200" i="1" kern="1200" dirty="0" err="1">
                <a:solidFill>
                  <a:schemeClr val="tx1"/>
                </a:solidFill>
                <a:effectLst/>
                <a:latin typeface="+mn-lt"/>
                <a:ea typeface="+mn-ea"/>
                <a:cs typeface="+mn-cs"/>
              </a:rPr>
              <a:t>man:woman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king:queen</a:t>
            </a:r>
            <a:r>
              <a:rPr lang="en-US" sz="1200" kern="1200" dirty="0">
                <a:solidFill>
                  <a:schemeClr val="tx1"/>
                </a:solidFill>
                <a:effectLst/>
                <a:latin typeface="+mn-lt"/>
                <a:ea typeface="+mn-ea"/>
                <a:cs typeface="+mn-cs"/>
              </a:rPr>
              <a:t>. But these same embedding analogies also exhibit gender stereotypes. For example the embeddings suggest the analogy ‘father’ is to ‘doctor’ as ‘mother’ is to ‘nurse’, and the closest occupation to ‘man’ - ‘computer programmer’ + ‘woman’ in word2vec embeddings trained on news text is ‘homemaker'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could result in what Crawford calls an </a:t>
            </a:r>
            <a:r>
              <a:rPr lang="en-US" sz="1200" b="0" kern="1200" dirty="0">
                <a:solidFill>
                  <a:schemeClr val="tx1"/>
                </a:solidFill>
                <a:effectLst/>
                <a:latin typeface="+mn-lt"/>
                <a:ea typeface="+mn-ea"/>
                <a:cs typeface="+mn-cs"/>
              </a:rPr>
              <a:t>allocational harm</a:t>
            </a:r>
            <a:r>
              <a:rPr lang="en-US" sz="1200" kern="1200" dirty="0">
                <a:solidFill>
                  <a:schemeClr val="tx1"/>
                </a:solidFill>
                <a:effectLst/>
                <a:latin typeface="+mn-lt"/>
                <a:ea typeface="+mn-ea"/>
                <a:cs typeface="+mn-cs"/>
              </a:rPr>
              <a:t>, when a system </a:t>
            </a:r>
            <a:r>
              <a:rPr lang="en-US" sz="1200" kern="1200" dirty="0" err="1">
                <a:solidFill>
                  <a:schemeClr val="tx1"/>
                </a:solidFill>
                <a:effectLst/>
                <a:latin typeface="+mn-lt"/>
                <a:ea typeface="+mn-ea"/>
                <a:cs typeface="+mn-cs"/>
              </a:rPr>
              <a:t>allo</a:t>
            </a:r>
            <a:r>
              <a:rPr lang="en-US" sz="1200" kern="1200" dirty="0">
                <a:solidFill>
                  <a:schemeClr val="tx1"/>
                </a:solidFill>
                <a:effectLst/>
                <a:latin typeface="+mn-lt"/>
                <a:ea typeface="+mn-ea"/>
                <a:cs typeface="+mn-cs"/>
              </a:rPr>
              <a:t>- cates resources (jobs or credit) unfairly to different groups. For example algorithms that use embeddings as part of a search for hiring potential programmers or doctors might thus incorrectly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documents with women’s names.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96</a:t>
            </a:fld>
            <a:endParaRPr lang="en-US"/>
          </a:p>
        </p:txBody>
      </p:sp>
    </p:spTree>
    <p:extLst>
      <p:ext uri="{BB962C8B-B14F-4D97-AF65-F5344CB8AC3E}">
        <p14:creationId xmlns:p14="http://schemas.microsoft.com/office/powerpoint/2010/main" val="330066780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Historical embeddings are also being used to measure biases in the past. Garg et al. (2018) used embeddings from historical texts to measure the association be- tween embeddings for adjectives and embeddings for names of various </a:t>
            </a:r>
            <a:r>
              <a:rPr lang="en-US" sz="1200" kern="1200" dirty="0" err="1">
                <a:solidFill>
                  <a:schemeClr val="tx1"/>
                </a:solidFill>
                <a:effectLst/>
                <a:latin typeface="+mn-lt"/>
                <a:ea typeface="+mn-ea"/>
                <a:cs typeface="+mn-cs"/>
              </a:rPr>
              <a:t>ethnici</a:t>
            </a:r>
            <a:r>
              <a:rPr lang="en-US" sz="1200" kern="1200" dirty="0">
                <a:solidFill>
                  <a:schemeClr val="tx1"/>
                </a:solidFill>
                <a:effectLst/>
                <a:latin typeface="+mn-lt"/>
                <a:ea typeface="+mn-ea"/>
                <a:cs typeface="+mn-cs"/>
              </a:rPr>
              <a:t>- ties or genders. embeddings for adjectives related to competence (‘smart’, ‘wise’, ‘thoughtful’, ‘resourceful’) had a higher cosine with male than </a:t>
            </a:r>
            <a:r>
              <a:rPr lang="en-US" sz="1200" kern="1200" dirty="0" err="1">
                <a:solidFill>
                  <a:schemeClr val="tx1"/>
                </a:solidFill>
                <a:effectLst/>
                <a:latin typeface="+mn-lt"/>
                <a:ea typeface="+mn-ea"/>
                <a:cs typeface="+mn-cs"/>
              </a:rPr>
              <a:t>fe</a:t>
            </a:r>
            <a:r>
              <a:rPr lang="en-US" sz="1200" kern="1200" dirty="0">
                <a:solidFill>
                  <a:schemeClr val="tx1"/>
                </a:solidFill>
                <a:effectLst/>
                <a:latin typeface="+mn-lt"/>
                <a:ea typeface="+mn-ea"/>
                <a:cs typeface="+mn-cs"/>
              </a:rPr>
              <a:t>- male words, and showed that this bias has been slowly decreasing since 1960, and that   Historical embeddings also </a:t>
            </a:r>
            <a:r>
              <a:rPr lang="en-US" sz="1200" kern="1200" dirty="0" err="1">
                <a:solidFill>
                  <a:schemeClr val="tx1"/>
                </a:solidFill>
                <a:effectLst/>
                <a:latin typeface="+mn-lt"/>
                <a:ea typeface="+mn-ea"/>
                <a:cs typeface="+mn-cs"/>
              </a:rPr>
              <a:t>repli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cated</a:t>
            </a:r>
            <a:r>
              <a:rPr lang="en-US" sz="1200" kern="1200" dirty="0">
                <a:solidFill>
                  <a:schemeClr val="tx1"/>
                </a:solidFill>
                <a:effectLst/>
                <a:latin typeface="+mn-lt"/>
                <a:ea typeface="+mn-ea"/>
                <a:cs typeface="+mn-cs"/>
              </a:rPr>
              <a:t> old surveys of ethnic stereotypes; Embeddings for Chinese names were biased </a:t>
            </a:r>
            <a:r>
              <a:rPr lang="en-US" sz="1200" kern="1200" dirty="0" err="1">
                <a:solidFill>
                  <a:schemeClr val="tx1"/>
                </a:solidFill>
                <a:effectLst/>
                <a:latin typeface="+mn-lt"/>
                <a:ea typeface="+mn-ea"/>
                <a:cs typeface="+mn-cs"/>
              </a:rPr>
              <a:t>twoare</a:t>
            </a:r>
            <a:r>
              <a:rPr lang="en-US" sz="1200" kern="1200" dirty="0">
                <a:solidFill>
                  <a:schemeClr val="tx1"/>
                </a:solidFill>
                <a:effectLst/>
                <a:latin typeface="+mn-lt"/>
                <a:ea typeface="+mn-ea"/>
                <a:cs typeface="+mn-cs"/>
              </a:rPr>
              <a:t> dehumanizing adjectives like ‘barbaric’ in the 1930s, matching the results of old surveys done in the 1930s, but this bias decreased in both text and surveys over 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97</a:t>
            </a:fld>
            <a:endParaRPr lang="en-US"/>
          </a:p>
        </p:txBody>
      </p:sp>
    </p:spTree>
    <p:extLst>
      <p:ext uri="{BB962C8B-B14F-4D97-AF65-F5344CB8AC3E}">
        <p14:creationId xmlns:p14="http://schemas.microsoft.com/office/powerpoint/2010/main" val="420307195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various properties of embeddings, include how they reflect cultural biases in the text they are trained 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14438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way of getting values for word similarity is to ask humans to judge how similar one word is to another. A number of datasets have resulted from such experiments. For example the SimLex-999 dataset (Hill et al., 2015) gives values on a scale from 0 to 10, from near-synonyms (</a:t>
            </a:r>
            <a:r>
              <a:rPr lang="en-US" sz="1200" i="1" kern="1200" dirty="0">
                <a:solidFill>
                  <a:schemeClr val="tx1"/>
                </a:solidFill>
                <a:effectLst/>
                <a:latin typeface="+mn-lt"/>
                <a:ea typeface="+mn-ea"/>
                <a:cs typeface="+mn-cs"/>
              </a:rPr>
              <a:t>vanish</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disappear</a:t>
            </a:r>
            <a:r>
              <a:rPr lang="en-US" sz="1200" kern="1200" dirty="0">
                <a:solidFill>
                  <a:schemeClr val="tx1"/>
                </a:solidFill>
                <a:effectLst/>
                <a:latin typeface="+mn-lt"/>
                <a:ea typeface="+mn-ea"/>
                <a:cs typeface="+mn-cs"/>
              </a:rPr>
              <a:t>) to pairs that scarcely seem to have anything in common (</a:t>
            </a:r>
            <a:r>
              <a:rPr lang="en-US" sz="1200" i="1" kern="1200" dirty="0">
                <a:solidFill>
                  <a:schemeClr val="tx1"/>
                </a:solidFill>
                <a:effectLst/>
                <a:latin typeface="+mn-lt"/>
                <a:ea typeface="+mn-ea"/>
                <a:cs typeface="+mn-cs"/>
              </a:rPr>
              <a:t>hole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agreement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280389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2/3/24</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120266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2/3/24</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69784316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8"/>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2/3/24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31411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2/3/24</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425253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37"/>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69" y="1671637"/>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5990169" y="2311400"/>
            <a:ext cx="5389033"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3" y="3398522"/>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24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68340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9"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1" y="731520"/>
            <a:ext cx="6679191" cy="5257800"/>
          </a:xfrm>
        </p:spPr>
        <p:txBody>
          <a:bodyPr/>
          <a:lstStyle>
            <a:lvl1pPr>
              <a:defRPr sz="4267" baseline="0">
                <a:solidFill>
                  <a:schemeClr val="accent2"/>
                </a:solidFill>
              </a:defRPr>
            </a:lvl1pPr>
            <a:lvl2pPr>
              <a:defRPr sz="3733" baseline="0">
                <a:solidFill>
                  <a:schemeClr val="accent2"/>
                </a:solidFill>
              </a:defRPr>
            </a:lvl2pPr>
            <a:lvl3pPr>
              <a:defRPr sz="32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1"/>
            <a:ext cx="3200400" cy="3379124"/>
          </a:xfrm>
        </p:spPr>
        <p:txBody>
          <a:bodyPr lIns="91440" rIns="91440">
            <a:normAutofit/>
          </a:bodyPr>
          <a:lstStyle>
            <a:lvl1pPr marL="0" indent="0">
              <a:buNone/>
              <a:defRPr sz="1500">
                <a:solidFill>
                  <a:srgbClr val="FFFFFF"/>
                </a:solidFill>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4" y="6459787"/>
            <a:ext cx="2618511" cy="365125"/>
          </a:xfrm>
        </p:spPr>
        <p:txBody>
          <a:bodyPr/>
          <a:lstStyle>
            <a:lvl1pPr algn="l">
              <a:defRPr/>
            </a:lvl1pPr>
          </a:lstStyle>
          <a:p>
            <a:fld id="{240CDC23-E565-C848-9AF6-12BD09C53D91}" type="datetimeFigureOut">
              <a:rPr lang="en-US" smtClean="0"/>
              <a:t>2/3/24</a:t>
            </a:fld>
            <a:endParaRPr lang="en-US"/>
          </a:p>
        </p:txBody>
      </p:sp>
      <p:sp>
        <p:nvSpPr>
          <p:cNvPr id="6" name="Footer Placeholder 5"/>
          <p:cNvSpPr>
            <a:spLocks noGrp="1"/>
          </p:cNvSpPr>
          <p:nvPr>
            <p:ph type="ftr" sz="quarter" idx="11"/>
          </p:nvPr>
        </p:nvSpPr>
        <p:spPr>
          <a:xfrm>
            <a:off x="4800600" y="6459787"/>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565987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1"/>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0"/>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4"/>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3" y="6459787"/>
            <a:ext cx="2472271"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2/3/24</a:t>
            </a:fld>
            <a:endParaRPr lang="en-US"/>
          </a:p>
        </p:txBody>
      </p:sp>
      <p:sp>
        <p:nvSpPr>
          <p:cNvPr id="5" name="Footer Placeholder 4"/>
          <p:cNvSpPr>
            <a:spLocks noGrp="1"/>
          </p:cNvSpPr>
          <p:nvPr>
            <p:ph type="ftr" sz="quarter" idx="3"/>
          </p:nvPr>
        </p:nvSpPr>
        <p:spPr>
          <a:xfrm>
            <a:off x="3686187" y="6459787"/>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1" y="6459787"/>
            <a:ext cx="1312025" cy="365125"/>
          </a:xfrm>
          <a:prstGeom prst="rect">
            <a:avLst/>
          </a:prstGeom>
        </p:spPr>
        <p:txBody>
          <a:bodyPr vert="horz" lIns="91440" tIns="45720" rIns="91440" bIns="45720" rtlCol="0" anchor="ctr"/>
          <a:lstStyle>
            <a:lvl1pPr algn="r">
              <a:defRPr sz="1051">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891552665"/>
      </p:ext>
    </p:extLst>
  </p:cSld>
  <p:clrMap bg1="lt1" tx1="dk1" bg2="lt2" tx2="dk2" accent1="accent1" accent2="accent2" accent3="accent3" accent4="accent4" accent5="accent5" accent6="accent6" hlink="hlink" folHlink="folHlink"/>
  <p:sldLayoutIdLst>
    <p:sldLayoutId id="2147483736" r:id="rId1"/>
    <p:sldLayoutId id="2147483743" r:id="rId2"/>
    <p:sldLayoutId id="2147483738" r:id="rId3"/>
    <p:sldLayoutId id="2147483739" r:id="rId4"/>
    <p:sldLayoutId id="2147483740" r:id="rId5"/>
    <p:sldLayoutId id="2147483737" r:id="rId6"/>
  </p:sldLayoutIdLst>
  <p:txStyles>
    <p:titleStyle>
      <a:lvl1pPr algn="l" defTabSz="914377" rtl="0" eaLnBrk="1" latinLnBrk="0" hangingPunct="1">
        <a:lnSpc>
          <a:spcPct val="85000"/>
        </a:lnSpc>
        <a:spcBef>
          <a:spcPct val="0"/>
        </a:spcBef>
        <a:buNone/>
        <a:defRPr sz="4800" kern="1200" spc="-51" baseline="0">
          <a:solidFill>
            <a:schemeClr val="tx1">
              <a:lumMod val="75000"/>
              <a:lumOff val="25000"/>
            </a:schemeClr>
          </a:solidFill>
          <a:latin typeface="+mj-lt"/>
          <a:ea typeface="+mj-ea"/>
          <a:cs typeface="+mj-cs"/>
        </a:defRPr>
      </a:lvl1pPr>
    </p:titleStyle>
    <p:bodyStyle>
      <a:lvl1pPr marL="91438" indent="-91438" algn="l" defTabSz="914377"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38" indent="-182875" algn="l" defTabSz="914377"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14"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789"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65"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09997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6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6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5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3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3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1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4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5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28.emf"/><Relationship Id="rId4" Type="http://schemas.openxmlformats.org/officeDocument/2006/relationships/image" Target="../media/image6.em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hyperlink" Target="http://nlp.stanford.edu/projects/glove/" TargetMode="External"/><Relationship Id="rId2" Type="http://schemas.openxmlformats.org/officeDocument/2006/relationships/hyperlink" Target="https://code.google.com/archive/p/word2vec/" TargetMode="Externa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61.xml"/><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7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62.xml"/><Relationship Id="rId1" Type="http://schemas.openxmlformats.org/officeDocument/2006/relationships/slideLayout" Target="../slideLayouts/slideLayout1.xml"/><Relationship Id="rId4" Type="http://schemas.openxmlformats.org/officeDocument/2006/relationships/image" Target="../media/image31.emf"/></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69.xml"/><Relationship Id="rId1" Type="http://schemas.openxmlformats.org/officeDocument/2006/relationships/slideLayout" Target="../slideLayouts/slideLayout1.xml"/><Relationship Id="rId4" Type="http://schemas.openxmlformats.org/officeDocument/2006/relationships/image" Target="../media/image34.emf"/></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74.xml"/><Relationship Id="rId1" Type="http://schemas.openxmlformats.org/officeDocument/2006/relationships/slideLayout" Target="../slideLayouts/slideLayout2.xml"/><Relationship Id="rId5" Type="http://schemas.openxmlformats.org/officeDocument/2006/relationships/image" Target="../media/image40.emf"/><Relationship Id="rId4" Type="http://schemas.openxmlformats.org/officeDocument/2006/relationships/image" Target="../media/image39.emf"/></Relationships>
</file>

<file path=ppt/slides/_rels/slide85.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44.jpg"/><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65049997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 </a:t>
            </a:r>
            <a:r>
              <a:rPr lang="en-US" b="1" dirty="0"/>
              <a:t>Similarity</a:t>
            </a:r>
          </a:p>
        </p:txBody>
      </p:sp>
      <p:sp>
        <p:nvSpPr>
          <p:cNvPr id="3" name="Content Placeholder 2"/>
          <p:cNvSpPr>
            <a:spLocks noGrp="1"/>
          </p:cNvSpPr>
          <p:nvPr>
            <p:ph idx="1"/>
          </p:nvPr>
        </p:nvSpPr>
        <p:spPr/>
        <p:txBody>
          <a:bodyPr/>
          <a:lstStyle/>
          <a:p>
            <a:pPr marL="91440" lvl="2" indent="-91440">
              <a:spcBef>
                <a:spcPts val="1200"/>
              </a:spcBef>
              <a:spcAft>
                <a:spcPts val="200"/>
              </a:spcAft>
              <a:buSzPct val="100000"/>
              <a:buFont typeface="Calibri" panose="020F0502020204030204" pitchFamily="34" charset="0"/>
              <a:buChar char=" "/>
            </a:pPr>
            <a:r>
              <a:rPr lang="en-US" sz="3200" dirty="0">
                <a:latin typeface="Calibri" charset="0"/>
                <a:ea typeface="Calibri" charset="0"/>
                <a:cs typeface="Calibri" charset="0"/>
              </a:rPr>
              <a:t>Words with similar meanings.  Not synonyms, but sharing some element of meaning</a:t>
            </a:r>
          </a:p>
          <a:p>
            <a:pPr marL="91440" lvl="2" indent="-91440">
              <a:spcBef>
                <a:spcPts val="1200"/>
              </a:spcBef>
              <a:spcAft>
                <a:spcPts val="200"/>
              </a:spcAft>
              <a:buSzPct val="100000"/>
              <a:buFont typeface="Calibri" panose="020F0502020204030204" pitchFamily="34" charset="0"/>
              <a:buChar char=" "/>
            </a:pPr>
            <a:endParaRPr lang="en-US" sz="2400" dirty="0">
              <a:latin typeface="Courier"/>
              <a:cs typeface="Courier"/>
            </a:endParaRP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car, bicycle</a:t>
            </a: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cow, horse</a:t>
            </a:r>
          </a:p>
          <a:p>
            <a:endParaRPr lang="en-US" dirty="0"/>
          </a:p>
        </p:txBody>
      </p:sp>
    </p:spTree>
    <p:extLst>
      <p:ext uri="{BB962C8B-B14F-4D97-AF65-F5344CB8AC3E}">
        <p14:creationId xmlns:p14="http://schemas.microsoft.com/office/powerpoint/2010/main" val="3577050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3F85-09BA-164B-8C1A-C230ABE4A5F4}"/>
              </a:ext>
            </a:extLst>
          </p:cNvPr>
          <p:cNvSpPr>
            <a:spLocks noGrp="1"/>
          </p:cNvSpPr>
          <p:nvPr>
            <p:ph type="title"/>
          </p:nvPr>
        </p:nvSpPr>
        <p:spPr/>
        <p:txBody>
          <a:bodyPr/>
          <a:lstStyle/>
          <a:p>
            <a:r>
              <a:rPr lang="en-US" dirty="0"/>
              <a:t>Ask humans how similar 2 words are</a:t>
            </a:r>
          </a:p>
        </p:txBody>
      </p:sp>
      <p:graphicFrame>
        <p:nvGraphicFramePr>
          <p:cNvPr id="4" name="Content Placeholder 3">
            <a:extLst>
              <a:ext uri="{FF2B5EF4-FFF2-40B4-BE49-F238E27FC236}">
                <a16:creationId xmlns:a16="http://schemas.microsoft.com/office/drawing/2014/main" id="{C55544A2-008D-E345-808D-5AE802E8E626}"/>
              </a:ext>
            </a:extLst>
          </p:cNvPr>
          <p:cNvGraphicFramePr>
            <a:graphicFrameLocks noGrp="1"/>
          </p:cNvGraphicFramePr>
          <p:nvPr>
            <p:ph idx="1"/>
            <p:extLst>
              <p:ext uri="{D42A27DB-BD31-4B8C-83A1-F6EECF244321}">
                <p14:modId xmlns:p14="http://schemas.microsoft.com/office/powerpoint/2010/main" val="4051688062"/>
              </p:ext>
            </p:extLst>
          </p:nvPr>
        </p:nvGraphicFramePr>
        <p:xfrm>
          <a:off x="2971801" y="1846262"/>
          <a:ext cx="6918325" cy="3941710"/>
        </p:xfrm>
        <a:graphic>
          <a:graphicData uri="http://schemas.openxmlformats.org/drawingml/2006/table">
            <a:tbl>
              <a:tblPr firstRow="1" bandRow="1">
                <a:tableStyleId>{5C22544A-7EE6-4342-B048-85BDC9FD1C3A}</a:tableStyleId>
              </a:tblPr>
              <a:tblGrid>
                <a:gridCol w="1889125">
                  <a:extLst>
                    <a:ext uri="{9D8B030D-6E8A-4147-A177-3AD203B41FA5}">
                      <a16:colId xmlns:a16="http://schemas.microsoft.com/office/drawing/2014/main" val="4069172633"/>
                    </a:ext>
                  </a:extLst>
                </a:gridCol>
                <a:gridCol w="2514600">
                  <a:extLst>
                    <a:ext uri="{9D8B030D-6E8A-4147-A177-3AD203B41FA5}">
                      <a16:colId xmlns:a16="http://schemas.microsoft.com/office/drawing/2014/main" val="3213786418"/>
                    </a:ext>
                  </a:extLst>
                </a:gridCol>
                <a:gridCol w="2514600">
                  <a:extLst>
                    <a:ext uri="{9D8B030D-6E8A-4147-A177-3AD203B41FA5}">
                      <a16:colId xmlns:a16="http://schemas.microsoft.com/office/drawing/2014/main" val="1592160975"/>
                    </a:ext>
                  </a:extLst>
                </a:gridCol>
              </a:tblGrid>
              <a:tr h="466990">
                <a:tc>
                  <a:txBody>
                    <a:bodyPr/>
                    <a:lstStyle/>
                    <a:p>
                      <a:r>
                        <a:rPr lang="en-US" sz="2400" dirty="0"/>
                        <a:t>word1</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word2</a:t>
                      </a:r>
                    </a:p>
                  </a:txBody>
                  <a:tcPr/>
                </a:tc>
                <a:tc>
                  <a:txBody>
                    <a:bodyPr/>
                    <a:lstStyle/>
                    <a:p>
                      <a:r>
                        <a:rPr lang="en-US" sz="2400" dirty="0"/>
                        <a:t>similarity</a:t>
                      </a:r>
                    </a:p>
                  </a:txBody>
                  <a:tcPr/>
                </a:tc>
                <a:extLst>
                  <a:ext uri="{0D108BD9-81ED-4DB2-BD59-A6C34878D82A}">
                    <a16:rowId xmlns:a16="http://schemas.microsoft.com/office/drawing/2014/main" val="3135492860"/>
                  </a:ext>
                </a:extLst>
              </a:tr>
              <a:tr h="466990">
                <a:tc>
                  <a:txBody>
                    <a:bodyPr/>
                    <a:lstStyle/>
                    <a:p>
                      <a:r>
                        <a:rPr lang="en-US" sz="3200" dirty="0">
                          <a:effectLst/>
                          <a:latin typeface="Times New Roman" panose="02020603050405020304" pitchFamily="18" charset="0"/>
                          <a:cs typeface="Times New Roman" panose="02020603050405020304" pitchFamily="18" charset="0"/>
                        </a:rPr>
                        <a:t>vanish</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disappear</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8428773"/>
                  </a:ext>
                </a:extLst>
              </a:tr>
              <a:tr h="466990">
                <a:tc>
                  <a:txBody>
                    <a:bodyPr/>
                    <a:lstStyle/>
                    <a:p>
                      <a:r>
                        <a:rPr lang="en-US" sz="3200" dirty="0">
                          <a:effectLst/>
                          <a:latin typeface="Times New Roman" panose="02020603050405020304" pitchFamily="18" charset="0"/>
                          <a:cs typeface="Times New Roman" panose="02020603050405020304" pitchFamily="18" charset="0"/>
                        </a:rPr>
                        <a:t>behave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obey</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7.3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23566929"/>
                  </a:ext>
                </a:extLst>
              </a:tr>
              <a:tr h="466990">
                <a:tc>
                  <a:txBody>
                    <a:bodyPr/>
                    <a:lstStyle/>
                    <a:p>
                      <a:r>
                        <a:rPr lang="en-US" sz="3200" dirty="0">
                          <a:effectLst/>
                          <a:latin typeface="Times New Roman" panose="02020603050405020304" pitchFamily="18" charset="0"/>
                          <a:cs typeface="Times New Roman" panose="02020603050405020304" pitchFamily="18" charset="0"/>
                        </a:rPr>
                        <a:t>belief</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impression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5.95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12151455"/>
                  </a:ext>
                </a:extLst>
              </a:tr>
              <a:tr h="466990">
                <a:tc>
                  <a:txBody>
                    <a:bodyPr/>
                    <a:lstStyle/>
                    <a:p>
                      <a:r>
                        <a:rPr lang="en-US" sz="3200" dirty="0">
                          <a:effectLst/>
                          <a:latin typeface="Times New Roman" panose="02020603050405020304" pitchFamily="18" charset="0"/>
                          <a:cs typeface="Times New Roman" panose="02020603050405020304" pitchFamily="18" charset="0"/>
                        </a:rPr>
                        <a:t>muscle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bone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3.65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33697757"/>
                  </a:ext>
                </a:extLst>
              </a:tr>
              <a:tr h="466990">
                <a:tc>
                  <a:txBody>
                    <a:bodyPr/>
                    <a:lstStyle/>
                    <a:p>
                      <a:r>
                        <a:rPr lang="en-US" sz="3200" dirty="0">
                          <a:effectLst/>
                          <a:latin typeface="Times New Roman" panose="02020603050405020304" pitchFamily="18" charset="0"/>
                          <a:cs typeface="Times New Roman" panose="02020603050405020304" pitchFamily="18" charset="0"/>
                        </a:rPr>
                        <a:t>modest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flexible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353346"/>
                  </a:ext>
                </a:extLst>
              </a:tr>
              <a:tr h="466990">
                <a:tc>
                  <a:txBody>
                    <a:bodyPr/>
                    <a:lstStyle/>
                    <a:p>
                      <a:r>
                        <a:rPr lang="en-US" sz="3200" dirty="0">
                          <a:effectLst/>
                          <a:latin typeface="Times New Roman" panose="02020603050405020304" pitchFamily="18" charset="0"/>
                          <a:cs typeface="Times New Roman" panose="02020603050405020304" pitchFamily="18" charset="0"/>
                        </a:rPr>
                        <a:t>hole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agreement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95844498"/>
                  </a:ext>
                </a:extLst>
              </a:tr>
            </a:tbl>
          </a:graphicData>
        </a:graphic>
      </p:graphicFrame>
      <p:sp>
        <p:nvSpPr>
          <p:cNvPr id="5" name="TextBox 4">
            <a:extLst>
              <a:ext uri="{FF2B5EF4-FFF2-40B4-BE49-F238E27FC236}">
                <a16:creationId xmlns:a16="http://schemas.microsoft.com/office/drawing/2014/main" id="{5CDD254D-28BE-7E43-89B0-7BDDC061A516}"/>
              </a:ext>
            </a:extLst>
          </p:cNvPr>
          <p:cNvSpPr txBox="1"/>
          <p:nvPr/>
        </p:nvSpPr>
        <p:spPr>
          <a:xfrm>
            <a:off x="4038600" y="6248400"/>
            <a:ext cx="3646960" cy="369332"/>
          </a:xfrm>
          <a:prstGeom prst="rect">
            <a:avLst/>
          </a:prstGeom>
          <a:noFill/>
        </p:spPr>
        <p:txBody>
          <a:bodyPr wrap="none" rtlCol="0">
            <a:spAutoFit/>
          </a:bodyPr>
          <a:lstStyle/>
          <a:p>
            <a:r>
              <a:rPr lang="en-US" dirty="0"/>
              <a:t>SimLex-999 dataset (Hill et al., 2015) </a:t>
            </a:r>
          </a:p>
        </p:txBody>
      </p:sp>
    </p:spTree>
    <p:extLst>
      <p:ext uri="{BB962C8B-B14F-4D97-AF65-F5344CB8AC3E}">
        <p14:creationId xmlns:p14="http://schemas.microsoft.com/office/powerpoint/2010/main" val="2282149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p:cNvSpPr>
            <a:spLocks noGrp="1" noChangeArrowheads="1"/>
          </p:cNvSpPr>
          <p:nvPr>
            <p:ph type="title"/>
          </p:nvPr>
        </p:nvSpPr>
        <p:spPr>
          <a:xfrm>
            <a:off x="2346960" y="286605"/>
            <a:ext cx="7543800" cy="780196"/>
          </a:xfrm>
        </p:spPr>
        <p:txBody>
          <a:bodyPr/>
          <a:lstStyle/>
          <a:p>
            <a:r>
              <a:rPr lang="en-US" dirty="0"/>
              <a:t>Relation: Word relatedness</a:t>
            </a:r>
          </a:p>
        </p:txBody>
      </p:sp>
      <p:sp>
        <p:nvSpPr>
          <p:cNvPr id="82947" name="Rectangle 1027"/>
          <p:cNvSpPr>
            <a:spLocks noGrp="1" noChangeArrowheads="1"/>
          </p:cNvSpPr>
          <p:nvPr>
            <p:ph idx="1"/>
          </p:nvPr>
        </p:nvSpPr>
        <p:spPr/>
        <p:txBody>
          <a:bodyPr>
            <a:normAutofit/>
          </a:bodyPr>
          <a:lstStyle/>
          <a:p>
            <a:pPr>
              <a:lnSpc>
                <a:spcPct val="90000"/>
              </a:lnSpc>
            </a:pPr>
            <a:r>
              <a:rPr lang="en-US" sz="3200" dirty="0"/>
              <a:t>Also called "word association"</a:t>
            </a:r>
          </a:p>
          <a:p>
            <a:pPr>
              <a:lnSpc>
                <a:spcPct val="90000"/>
              </a:lnSpc>
            </a:pPr>
            <a:r>
              <a:rPr lang="en-US" sz="3200" dirty="0"/>
              <a:t>Words can be related in any way, perhaps via a semantic frame or field</a:t>
            </a:r>
            <a:endParaRPr lang="en-US" sz="3200" b="1" dirty="0"/>
          </a:p>
          <a:p>
            <a:pPr lvl="2">
              <a:lnSpc>
                <a:spcPct val="90000"/>
              </a:lnSpc>
            </a:pPr>
            <a:endParaRPr lang="en-US" sz="2800" dirty="0">
              <a:latin typeface="Courier"/>
              <a:cs typeface="Courier"/>
            </a:endParaRPr>
          </a:p>
          <a:p>
            <a:pPr lvl="2">
              <a:lnSpc>
                <a:spcPct val="90000"/>
              </a:lnSpc>
            </a:pPr>
            <a:r>
              <a:rPr lang="en-US" sz="2800" dirty="0">
                <a:latin typeface="Courier"/>
                <a:cs typeface="Courier"/>
              </a:rPr>
              <a:t>coffee, tea</a:t>
            </a:r>
            <a:r>
              <a:rPr lang="en-US" sz="2800" dirty="0"/>
              <a:t>:    </a:t>
            </a:r>
            <a:r>
              <a:rPr lang="en-US" sz="2800" b="1" dirty="0"/>
              <a:t>similar</a:t>
            </a:r>
          </a:p>
          <a:p>
            <a:pPr lvl="2">
              <a:lnSpc>
                <a:spcPct val="90000"/>
              </a:lnSpc>
            </a:pPr>
            <a:r>
              <a:rPr lang="en-US" sz="2800" dirty="0">
                <a:latin typeface="Courier"/>
                <a:cs typeface="Courier"/>
              </a:rPr>
              <a:t>coffee, cup</a:t>
            </a:r>
            <a:r>
              <a:rPr lang="en-US" sz="2800" dirty="0"/>
              <a:t>:   </a:t>
            </a:r>
            <a:r>
              <a:rPr lang="en-US" sz="2800" b="1" dirty="0"/>
              <a:t>related</a:t>
            </a:r>
            <a:r>
              <a:rPr lang="en-US" sz="2800" dirty="0"/>
              <a:t>, not similar</a:t>
            </a:r>
          </a:p>
        </p:txBody>
      </p:sp>
    </p:spTree>
    <p:extLst>
      <p:ext uri="{BB962C8B-B14F-4D97-AF65-F5344CB8AC3E}">
        <p14:creationId xmlns:p14="http://schemas.microsoft.com/office/powerpoint/2010/main" val="1010398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B46D-E5D5-824F-B603-A61C517EB12F}"/>
              </a:ext>
            </a:extLst>
          </p:cNvPr>
          <p:cNvSpPr>
            <a:spLocks noGrp="1"/>
          </p:cNvSpPr>
          <p:nvPr>
            <p:ph type="title"/>
          </p:nvPr>
        </p:nvSpPr>
        <p:spPr>
          <a:xfrm>
            <a:off x="1066800" y="286605"/>
            <a:ext cx="8823960" cy="932596"/>
          </a:xfrm>
        </p:spPr>
        <p:txBody>
          <a:bodyPr/>
          <a:lstStyle/>
          <a:p>
            <a:r>
              <a:rPr lang="en-US" dirty="0"/>
              <a:t>Semantic field</a:t>
            </a:r>
          </a:p>
        </p:txBody>
      </p:sp>
      <p:sp>
        <p:nvSpPr>
          <p:cNvPr id="3" name="Content Placeholder 2">
            <a:extLst>
              <a:ext uri="{FF2B5EF4-FFF2-40B4-BE49-F238E27FC236}">
                <a16:creationId xmlns:a16="http://schemas.microsoft.com/office/drawing/2014/main" id="{0906519E-6C4A-B147-A367-F9B7C4EE1891}"/>
              </a:ext>
            </a:extLst>
          </p:cNvPr>
          <p:cNvSpPr>
            <a:spLocks noGrp="1"/>
          </p:cNvSpPr>
          <p:nvPr>
            <p:ph idx="1"/>
          </p:nvPr>
        </p:nvSpPr>
        <p:spPr>
          <a:xfrm>
            <a:off x="1066800" y="1845734"/>
            <a:ext cx="10363200" cy="4555066"/>
          </a:xfrm>
        </p:spPr>
        <p:txBody>
          <a:bodyPr>
            <a:normAutofit fontScale="92500" lnSpcReduction="10000"/>
          </a:bodyPr>
          <a:lstStyle/>
          <a:p>
            <a:r>
              <a:rPr lang="en-US" sz="3200" dirty="0"/>
              <a:t>Words that </a:t>
            </a:r>
          </a:p>
          <a:p>
            <a:pPr lvl="1"/>
            <a:r>
              <a:rPr lang="en-US" sz="3200" dirty="0"/>
              <a:t>cover a particular semantic domain </a:t>
            </a:r>
          </a:p>
          <a:p>
            <a:pPr lvl="1"/>
            <a:r>
              <a:rPr lang="en-US" sz="3200" dirty="0"/>
              <a:t>bear structured relations with each other. </a:t>
            </a:r>
          </a:p>
          <a:p>
            <a:pPr lvl="1"/>
            <a:endParaRPr lang="en-US" sz="3200" dirty="0"/>
          </a:p>
          <a:p>
            <a:pPr marL="292608" lvl="1" indent="0">
              <a:buNone/>
            </a:pPr>
            <a:r>
              <a:rPr lang="en-US" sz="3200" b="1" dirty="0"/>
              <a:t>hospitals</a:t>
            </a:r>
          </a:p>
          <a:p>
            <a:pPr marL="292608" lvl="1" indent="0">
              <a:buNone/>
            </a:pPr>
            <a:r>
              <a:rPr lang="en-US" sz="3200" i="1" dirty="0"/>
              <a:t>	surgeon</a:t>
            </a:r>
            <a:r>
              <a:rPr lang="en-US" sz="3200" dirty="0"/>
              <a:t>, </a:t>
            </a:r>
            <a:r>
              <a:rPr lang="en-US" sz="3200" i="1" dirty="0"/>
              <a:t>scalpel</a:t>
            </a:r>
            <a:r>
              <a:rPr lang="en-US" sz="3200" dirty="0"/>
              <a:t>, </a:t>
            </a:r>
            <a:r>
              <a:rPr lang="en-US" sz="3200" i="1" dirty="0"/>
              <a:t>nurse</a:t>
            </a:r>
            <a:r>
              <a:rPr lang="en-US" sz="3200" dirty="0"/>
              <a:t>, </a:t>
            </a:r>
            <a:r>
              <a:rPr lang="en-US" sz="3200" i="1" dirty="0" err="1"/>
              <a:t>anaesthetic</a:t>
            </a:r>
            <a:r>
              <a:rPr lang="en-US" sz="3200" dirty="0"/>
              <a:t>, </a:t>
            </a:r>
            <a:r>
              <a:rPr lang="en-US" sz="3200" i="1" dirty="0"/>
              <a:t>hospital</a:t>
            </a:r>
            <a:endParaRPr lang="en-US" sz="3200" dirty="0"/>
          </a:p>
          <a:p>
            <a:pPr marL="292608" lvl="1" indent="0">
              <a:buNone/>
            </a:pPr>
            <a:r>
              <a:rPr lang="en-US" sz="3200" b="1" dirty="0"/>
              <a:t>restaurants</a:t>
            </a:r>
            <a:r>
              <a:rPr lang="en-US" sz="3200" dirty="0"/>
              <a:t> </a:t>
            </a:r>
          </a:p>
          <a:p>
            <a:pPr marL="292608" lvl="1" indent="0">
              <a:buNone/>
            </a:pPr>
            <a:r>
              <a:rPr lang="en-US" sz="3200" i="1" dirty="0"/>
              <a:t>	waiter</a:t>
            </a:r>
            <a:r>
              <a:rPr lang="en-US" sz="3200" dirty="0"/>
              <a:t>, </a:t>
            </a:r>
            <a:r>
              <a:rPr lang="en-US" sz="3200" i="1" dirty="0"/>
              <a:t>menu</a:t>
            </a:r>
            <a:r>
              <a:rPr lang="en-US" sz="3200" dirty="0"/>
              <a:t>, </a:t>
            </a:r>
            <a:r>
              <a:rPr lang="en-US" sz="3200" i="1" dirty="0"/>
              <a:t>plate</a:t>
            </a:r>
            <a:r>
              <a:rPr lang="en-US" sz="3200" dirty="0"/>
              <a:t>, </a:t>
            </a:r>
            <a:r>
              <a:rPr lang="en-US" sz="3200" i="1" dirty="0"/>
              <a:t>food</a:t>
            </a:r>
            <a:r>
              <a:rPr lang="en-US" sz="3200" dirty="0"/>
              <a:t>, </a:t>
            </a:r>
            <a:r>
              <a:rPr lang="en-US" sz="3200" i="1" dirty="0"/>
              <a:t>menu,</a:t>
            </a:r>
            <a:r>
              <a:rPr lang="en-US" sz="3200" dirty="0"/>
              <a:t> </a:t>
            </a:r>
            <a:r>
              <a:rPr lang="en-US" sz="3200" i="1" dirty="0"/>
              <a:t>chef</a:t>
            </a:r>
            <a:r>
              <a:rPr lang="en-US" sz="3200" dirty="0"/>
              <a:t> </a:t>
            </a:r>
          </a:p>
          <a:p>
            <a:pPr marL="292608" lvl="1" indent="0">
              <a:buNone/>
            </a:pPr>
            <a:r>
              <a:rPr lang="en-US" sz="3200" b="1" dirty="0"/>
              <a:t>houses</a:t>
            </a:r>
          </a:p>
          <a:p>
            <a:pPr marL="292608" lvl="1" indent="0">
              <a:buNone/>
            </a:pPr>
            <a:r>
              <a:rPr lang="en-US" sz="3200" i="1" dirty="0"/>
              <a:t>	door</a:t>
            </a:r>
            <a:r>
              <a:rPr lang="en-US" sz="3200" dirty="0"/>
              <a:t>, </a:t>
            </a:r>
            <a:r>
              <a:rPr lang="en-US" sz="3200" i="1" dirty="0"/>
              <a:t>roof</a:t>
            </a:r>
            <a:r>
              <a:rPr lang="en-US" sz="3200" dirty="0"/>
              <a:t>, </a:t>
            </a:r>
            <a:r>
              <a:rPr lang="en-US" sz="3200" i="1" dirty="0"/>
              <a:t>kitchen</a:t>
            </a:r>
            <a:r>
              <a:rPr lang="en-US" sz="3200" dirty="0"/>
              <a:t>, </a:t>
            </a:r>
            <a:r>
              <a:rPr lang="en-US" sz="3200" i="1" dirty="0"/>
              <a:t>family</a:t>
            </a:r>
            <a:r>
              <a:rPr lang="en-US" sz="3200" dirty="0"/>
              <a:t>, </a:t>
            </a:r>
            <a:r>
              <a:rPr lang="en-US" sz="3200" i="1" dirty="0"/>
              <a:t>bed</a:t>
            </a:r>
            <a:endParaRPr lang="en-US" sz="3200" dirty="0"/>
          </a:p>
          <a:p>
            <a:endParaRPr lang="en-US" dirty="0"/>
          </a:p>
        </p:txBody>
      </p:sp>
    </p:spTree>
    <p:extLst>
      <p:ext uri="{BB962C8B-B14F-4D97-AF65-F5344CB8AC3E}">
        <p14:creationId xmlns:p14="http://schemas.microsoft.com/office/powerpoint/2010/main" val="2223221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1143000" y="286605"/>
            <a:ext cx="8747760" cy="780195"/>
          </a:xfrm>
        </p:spPr>
        <p:txBody>
          <a:bodyPr/>
          <a:lstStyle/>
          <a:p>
            <a:r>
              <a:rPr lang="en-US" dirty="0"/>
              <a:t>Relation: </a:t>
            </a:r>
            <a:r>
              <a:rPr lang="en-US" dirty="0" err="1"/>
              <a:t>Antonymy</a:t>
            </a:r>
            <a:endParaRPr lang="en-US" dirty="0"/>
          </a:p>
        </p:txBody>
      </p:sp>
      <p:sp>
        <p:nvSpPr>
          <p:cNvPr id="48131" name="Rectangle 3"/>
          <p:cNvSpPr>
            <a:spLocks noGrp="1" noChangeArrowheads="1"/>
          </p:cNvSpPr>
          <p:nvPr>
            <p:ph idx="1"/>
          </p:nvPr>
        </p:nvSpPr>
        <p:spPr>
          <a:xfrm>
            <a:off x="1143000" y="1450757"/>
            <a:ext cx="10744200" cy="5120638"/>
          </a:xfrm>
        </p:spPr>
        <p:txBody>
          <a:bodyPr>
            <a:noAutofit/>
          </a:bodyPr>
          <a:lstStyle/>
          <a:p>
            <a:r>
              <a:rPr lang="en-US" dirty="0"/>
              <a:t>Senses that are opposites with respect to only one feature of meaning</a:t>
            </a:r>
          </a:p>
          <a:p>
            <a:r>
              <a:rPr lang="en-US" dirty="0"/>
              <a:t>Otherwise, they are very similar!</a:t>
            </a:r>
          </a:p>
          <a:p>
            <a:pPr marL="457200" lvl="1" indent="0">
              <a:buNone/>
            </a:pPr>
            <a:r>
              <a:rPr lang="en-US" sz="2800" dirty="0">
                <a:latin typeface="Courier"/>
                <a:cs typeface="Courier"/>
              </a:rPr>
              <a:t>dark/light   short/long	fast/slow	rise/fall</a:t>
            </a:r>
          </a:p>
          <a:p>
            <a:pPr marL="457200" lvl="1" indent="0">
              <a:buNone/>
            </a:pPr>
            <a:r>
              <a:rPr lang="en-US" sz="2800" dirty="0">
                <a:latin typeface="Courier"/>
                <a:cs typeface="Courier"/>
              </a:rPr>
              <a:t>hot/cold	    up/down	      in/out</a:t>
            </a:r>
          </a:p>
          <a:p>
            <a:r>
              <a:rPr lang="en-US" dirty="0"/>
              <a:t>More formally: antonyms can</a:t>
            </a:r>
          </a:p>
          <a:p>
            <a:pPr lvl="1">
              <a:lnSpc>
                <a:spcPct val="70000"/>
              </a:lnSpc>
            </a:pPr>
            <a:r>
              <a:rPr lang="en-US" sz="2800" dirty="0"/>
              <a:t>define a binary opposition or be at opposite ends of a scale</a:t>
            </a:r>
          </a:p>
          <a:p>
            <a:pPr lvl="2"/>
            <a:r>
              <a:rPr lang="en-US" sz="2400" dirty="0"/>
              <a:t> </a:t>
            </a:r>
            <a:r>
              <a:rPr lang="en-US" sz="2400" dirty="0">
                <a:latin typeface="Courier"/>
                <a:cs typeface="Courier"/>
              </a:rPr>
              <a:t>long/short, fast/slow</a:t>
            </a:r>
          </a:p>
          <a:p>
            <a:pPr lvl="1"/>
            <a:r>
              <a:rPr lang="en-US" sz="2800" dirty="0"/>
              <a:t>Be </a:t>
            </a:r>
            <a:r>
              <a:rPr lang="en-US" sz="2800" i="1" dirty="0" err="1"/>
              <a:t>reversives</a:t>
            </a:r>
            <a:r>
              <a:rPr lang="en-US" sz="2800" dirty="0"/>
              <a:t>:</a:t>
            </a:r>
          </a:p>
          <a:p>
            <a:pPr lvl="2"/>
            <a:r>
              <a:rPr lang="en-US" sz="2400" dirty="0">
                <a:latin typeface="Courier"/>
                <a:cs typeface="Courier"/>
              </a:rPr>
              <a:t> rise/fall, up/down</a:t>
            </a:r>
            <a:endParaRPr lang="en-US" sz="4000" dirty="0">
              <a:latin typeface="Courier"/>
              <a:cs typeface="Courier"/>
            </a:endParaRPr>
          </a:p>
        </p:txBody>
      </p:sp>
    </p:spTree>
    <p:extLst>
      <p:ext uri="{BB962C8B-B14F-4D97-AF65-F5344CB8AC3E}">
        <p14:creationId xmlns:p14="http://schemas.microsoft.com/office/powerpoint/2010/main" val="416325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1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13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13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1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B6AD-E8AA-7441-9B5A-E80FE4F36CFF}"/>
              </a:ext>
            </a:extLst>
          </p:cNvPr>
          <p:cNvSpPr>
            <a:spLocks noGrp="1"/>
          </p:cNvSpPr>
          <p:nvPr>
            <p:ph type="title"/>
          </p:nvPr>
        </p:nvSpPr>
        <p:spPr>
          <a:xfrm>
            <a:off x="1097281" y="286605"/>
            <a:ext cx="8793479" cy="780195"/>
          </a:xfrm>
        </p:spPr>
        <p:txBody>
          <a:bodyPr/>
          <a:lstStyle/>
          <a:p>
            <a:r>
              <a:rPr lang="en-US" dirty="0"/>
              <a:t>Connotation (sentiment)</a:t>
            </a:r>
          </a:p>
        </p:txBody>
      </p:sp>
      <p:sp>
        <p:nvSpPr>
          <p:cNvPr id="3" name="Content Placeholder 2">
            <a:extLst>
              <a:ext uri="{FF2B5EF4-FFF2-40B4-BE49-F238E27FC236}">
                <a16:creationId xmlns:a16="http://schemas.microsoft.com/office/drawing/2014/main" id="{01962CD6-C9E4-9A4D-A9C2-7F3B39DD389E}"/>
              </a:ext>
            </a:extLst>
          </p:cNvPr>
          <p:cNvSpPr>
            <a:spLocks noGrp="1"/>
          </p:cNvSpPr>
          <p:nvPr>
            <p:ph idx="1"/>
          </p:nvPr>
        </p:nvSpPr>
        <p:spPr>
          <a:xfrm>
            <a:off x="1097281" y="1752600"/>
            <a:ext cx="10866119" cy="4953000"/>
          </a:xfrm>
        </p:spPr>
        <p:txBody>
          <a:bodyPr>
            <a:normAutofit/>
          </a:bodyPr>
          <a:lstStyle/>
          <a:p>
            <a:pPr marL="457200" indent="-457200">
              <a:buFont typeface="Arial" panose="020B0604020202020204" pitchFamily="34" charset="0"/>
              <a:buChar char="•"/>
            </a:pPr>
            <a:r>
              <a:rPr lang="en-US" sz="3600" dirty="0"/>
              <a:t>Words have </a:t>
            </a:r>
            <a:r>
              <a:rPr lang="en-US" sz="3600" b="1" dirty="0"/>
              <a:t>affective</a:t>
            </a:r>
            <a:r>
              <a:rPr lang="en-US" sz="3600" dirty="0"/>
              <a:t> meanings</a:t>
            </a:r>
          </a:p>
          <a:p>
            <a:pPr marL="986353" lvl="1" indent="-457200">
              <a:buFont typeface="Arial" panose="020B0604020202020204" pitchFamily="34" charset="0"/>
              <a:buChar char="•"/>
            </a:pPr>
            <a:r>
              <a:rPr lang="en-US" sz="2800" dirty="0"/>
              <a:t>Positive connotations (</a:t>
            </a:r>
            <a:r>
              <a:rPr lang="en-US" sz="2800" i="1" dirty="0"/>
              <a:t>happy</a:t>
            </a:r>
            <a:r>
              <a:rPr lang="en-US" sz="2800" dirty="0"/>
              <a:t>) </a:t>
            </a:r>
          </a:p>
          <a:p>
            <a:pPr marL="986353" lvl="1" indent="-457200">
              <a:buFont typeface="Arial" panose="020B0604020202020204" pitchFamily="34" charset="0"/>
              <a:buChar char="•"/>
            </a:pPr>
            <a:r>
              <a:rPr lang="en-US" sz="2800" dirty="0"/>
              <a:t>Negative connotations (</a:t>
            </a:r>
            <a:r>
              <a:rPr lang="en-US" sz="2800" i="1" dirty="0"/>
              <a:t>sad</a:t>
            </a:r>
            <a:r>
              <a:rPr lang="en-US" sz="2800" dirty="0"/>
              <a:t>)</a:t>
            </a:r>
          </a:p>
          <a:p>
            <a:pPr marL="457200" indent="-457200">
              <a:buFont typeface="Arial" panose="020B0604020202020204" pitchFamily="34" charset="0"/>
              <a:buChar char="•"/>
            </a:pPr>
            <a:r>
              <a:rPr lang="en-US" sz="3600" dirty="0"/>
              <a:t>Connotations can be subtle:</a:t>
            </a:r>
          </a:p>
          <a:p>
            <a:pPr marL="986353" lvl="1" indent="-457200">
              <a:buFont typeface="Arial" panose="020B0604020202020204" pitchFamily="34" charset="0"/>
              <a:buChar char="•"/>
            </a:pPr>
            <a:r>
              <a:rPr lang="en-US" sz="2800" dirty="0"/>
              <a:t>Positive connotation: </a:t>
            </a:r>
            <a:r>
              <a:rPr lang="en-US" sz="2800" i="1" dirty="0"/>
              <a:t>copy, replica, reproduction </a:t>
            </a:r>
          </a:p>
          <a:p>
            <a:pPr marL="986353" lvl="1" indent="-457200">
              <a:buFont typeface="Arial" panose="020B0604020202020204" pitchFamily="34" charset="0"/>
              <a:buChar char="•"/>
            </a:pPr>
            <a:r>
              <a:rPr lang="en-US" sz="2800" dirty="0"/>
              <a:t>Negative connotation: </a:t>
            </a:r>
            <a:r>
              <a:rPr lang="en-US" sz="2800" i="1" dirty="0"/>
              <a:t>fake, knockoff, forgery</a:t>
            </a:r>
            <a:endParaRPr lang="en-US" sz="2800" dirty="0"/>
          </a:p>
          <a:p>
            <a:pPr marL="457200" indent="-457200">
              <a:buFont typeface="Arial" panose="020B0604020202020204" pitchFamily="34" charset="0"/>
              <a:buChar char="•"/>
            </a:pPr>
            <a:r>
              <a:rPr lang="en-US" sz="3600" dirty="0"/>
              <a:t>Evaluation (sentiment!)</a:t>
            </a:r>
          </a:p>
          <a:p>
            <a:pPr marL="986353" lvl="1" indent="-457200">
              <a:buFont typeface="Arial" panose="020B0604020202020204" pitchFamily="34" charset="0"/>
              <a:buChar char="•"/>
            </a:pPr>
            <a:r>
              <a:rPr lang="en-US" sz="2800" dirty="0"/>
              <a:t>Positive evaluation (</a:t>
            </a:r>
            <a:r>
              <a:rPr lang="en-US" sz="2800" i="1" dirty="0"/>
              <a:t>great</a:t>
            </a:r>
            <a:r>
              <a:rPr lang="en-US" sz="2800" dirty="0"/>
              <a:t>, </a:t>
            </a:r>
            <a:r>
              <a:rPr lang="en-US" sz="2800" i="1" dirty="0"/>
              <a:t>love</a:t>
            </a:r>
            <a:r>
              <a:rPr lang="en-US" sz="2800" dirty="0"/>
              <a:t>) </a:t>
            </a:r>
          </a:p>
          <a:p>
            <a:pPr marL="986353" lvl="1" indent="-457200">
              <a:buFont typeface="Arial" panose="020B0604020202020204" pitchFamily="34" charset="0"/>
              <a:buChar char="•"/>
            </a:pPr>
            <a:r>
              <a:rPr lang="en-US" sz="2800" dirty="0"/>
              <a:t>Negative evaluation (</a:t>
            </a:r>
            <a:r>
              <a:rPr lang="en-US" sz="2800" i="1" dirty="0"/>
              <a:t>terrible</a:t>
            </a:r>
            <a:r>
              <a:rPr lang="en-US" sz="2800" dirty="0"/>
              <a:t>, </a:t>
            </a:r>
            <a:r>
              <a:rPr lang="en-US" sz="2800" i="1" dirty="0"/>
              <a:t>hate</a:t>
            </a:r>
            <a:r>
              <a:rPr lang="en-US" sz="2800" dirty="0"/>
              <a:t>)</a:t>
            </a:r>
          </a:p>
          <a:p>
            <a:endParaRPr lang="en-US" dirty="0"/>
          </a:p>
        </p:txBody>
      </p:sp>
    </p:spTree>
    <p:extLst>
      <p:ext uri="{BB962C8B-B14F-4D97-AF65-F5344CB8AC3E}">
        <p14:creationId xmlns:p14="http://schemas.microsoft.com/office/powerpoint/2010/main" val="2471363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p:txBody>
          <a:bodyPr/>
          <a:lstStyle/>
          <a:p>
            <a:r>
              <a:rPr lang="en-US" dirty="0"/>
              <a:t>Connotation</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1097280" y="1371600"/>
            <a:ext cx="11094720" cy="4572000"/>
          </a:xfrm>
        </p:spPr>
        <p:txBody>
          <a:bodyPr/>
          <a:lstStyle/>
          <a:p>
            <a:r>
              <a:rPr lang="en-US" dirty="0"/>
              <a:t>Words seem to vary along 3 affective dimensions:</a:t>
            </a:r>
          </a:p>
          <a:p>
            <a:pPr lvl="1"/>
            <a:r>
              <a:rPr lang="en-US" sz="2800" b="1" dirty="0"/>
              <a:t>valence</a:t>
            </a:r>
            <a:r>
              <a:rPr lang="en-US" sz="2800" dirty="0"/>
              <a:t>: the pleasantness of the stimulus</a:t>
            </a:r>
          </a:p>
          <a:p>
            <a:pPr lvl="1"/>
            <a:r>
              <a:rPr lang="en-US" sz="2800" b="1" dirty="0"/>
              <a:t>arousal</a:t>
            </a:r>
            <a:r>
              <a:rPr lang="en-US" sz="2800" dirty="0"/>
              <a:t>: the intensity of emotion provoked by the stimulus</a:t>
            </a:r>
          </a:p>
          <a:p>
            <a:pPr lvl="1"/>
            <a:r>
              <a:rPr lang="en-US" sz="2800" b="1" dirty="0"/>
              <a:t>dominance</a:t>
            </a:r>
            <a:r>
              <a:rPr lang="en-US" sz="2800" dirty="0"/>
              <a:t>: the degree of control exerted by the stimulus</a:t>
            </a:r>
          </a:p>
        </p:txBody>
      </p:sp>
      <p:sp>
        <p:nvSpPr>
          <p:cNvPr id="9" name="TextBox 8">
            <a:extLst>
              <a:ext uri="{FF2B5EF4-FFF2-40B4-BE49-F238E27FC236}">
                <a16:creationId xmlns:a16="http://schemas.microsoft.com/office/drawing/2014/main" id="{5763C1C2-4357-5544-835D-9FEDF8688AA9}"/>
              </a:ext>
            </a:extLst>
          </p:cNvPr>
          <p:cNvSpPr txBox="1"/>
          <p:nvPr/>
        </p:nvSpPr>
        <p:spPr>
          <a:xfrm>
            <a:off x="6705600" y="914400"/>
            <a:ext cx="2287934" cy="400110"/>
          </a:xfrm>
          <a:prstGeom prst="rect">
            <a:avLst/>
          </a:prstGeom>
          <a:noFill/>
        </p:spPr>
        <p:txBody>
          <a:bodyPr wrap="none" rtlCol="0">
            <a:spAutoFit/>
          </a:bodyPr>
          <a:lstStyle/>
          <a:p>
            <a:r>
              <a:rPr lang="en-US" sz="2000" dirty="0"/>
              <a:t>Osgood et al. (1957)</a:t>
            </a:r>
          </a:p>
        </p:txBody>
      </p:sp>
      <p:graphicFrame>
        <p:nvGraphicFramePr>
          <p:cNvPr id="7" name="Table 2">
            <a:extLst>
              <a:ext uri="{FF2B5EF4-FFF2-40B4-BE49-F238E27FC236}">
                <a16:creationId xmlns:a16="http://schemas.microsoft.com/office/drawing/2014/main" id="{7A9F2402-92F8-224F-8855-6CF7C56A9A54}"/>
              </a:ext>
            </a:extLst>
          </p:cNvPr>
          <p:cNvGraphicFramePr>
            <a:graphicFrameLocks noGrp="1"/>
          </p:cNvGraphicFramePr>
          <p:nvPr>
            <p:extLst>
              <p:ext uri="{D42A27DB-BD31-4B8C-83A1-F6EECF244321}">
                <p14:modId xmlns:p14="http://schemas.microsoft.com/office/powerpoint/2010/main" val="3606861031"/>
              </p:ext>
            </p:extLst>
          </p:nvPr>
        </p:nvGraphicFramePr>
        <p:xfrm>
          <a:off x="1706881" y="358140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2" name="TextBox 1">
            <a:extLst>
              <a:ext uri="{FF2B5EF4-FFF2-40B4-BE49-F238E27FC236}">
                <a16:creationId xmlns:a16="http://schemas.microsoft.com/office/drawing/2014/main" id="{2D9C721E-D96A-2244-9876-77497F00D7BA}"/>
              </a:ext>
            </a:extLst>
          </p:cNvPr>
          <p:cNvSpPr txBox="1"/>
          <p:nvPr/>
        </p:nvSpPr>
        <p:spPr>
          <a:xfrm>
            <a:off x="7332404" y="6513731"/>
            <a:ext cx="4872296" cy="369332"/>
          </a:xfrm>
          <a:prstGeom prst="rect">
            <a:avLst/>
          </a:prstGeom>
          <a:noFill/>
        </p:spPr>
        <p:txBody>
          <a:bodyPr wrap="none" rtlCol="0">
            <a:spAutoFit/>
          </a:bodyPr>
          <a:lstStyle/>
          <a:p>
            <a:r>
              <a:rPr lang="en-US" dirty="0"/>
              <a:t>Values from NRC VAD Lexicon  (Mohammad 2018)</a:t>
            </a:r>
          </a:p>
        </p:txBody>
      </p:sp>
    </p:spTree>
    <p:extLst>
      <p:ext uri="{BB962C8B-B14F-4D97-AF65-F5344CB8AC3E}">
        <p14:creationId xmlns:p14="http://schemas.microsoft.com/office/powerpoint/2010/main" val="856529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far</a:t>
            </a:r>
          </a:p>
        </p:txBody>
      </p:sp>
      <p:sp>
        <p:nvSpPr>
          <p:cNvPr id="3" name="Content Placeholder 2"/>
          <p:cNvSpPr>
            <a:spLocks noGrp="1"/>
          </p:cNvSpPr>
          <p:nvPr>
            <p:ph idx="1"/>
          </p:nvPr>
        </p:nvSpPr>
        <p:spPr>
          <a:xfrm>
            <a:off x="1219200" y="1447800"/>
            <a:ext cx="10287000" cy="4876800"/>
          </a:xfrm>
        </p:spPr>
        <p:txBody>
          <a:bodyPr>
            <a:normAutofit/>
          </a:bodyPr>
          <a:lstStyle/>
          <a:p>
            <a:r>
              <a:rPr lang="en-US" sz="3600" b="1" dirty="0"/>
              <a:t>Concepts</a:t>
            </a:r>
            <a:r>
              <a:rPr lang="en-US" sz="3600" dirty="0"/>
              <a:t> or word senses</a:t>
            </a:r>
          </a:p>
          <a:p>
            <a:pPr lvl="1"/>
            <a:r>
              <a:rPr lang="en-US" sz="2800" dirty="0"/>
              <a:t>Have a complex many-to-many association with </a:t>
            </a:r>
            <a:r>
              <a:rPr lang="en-US" sz="2800" b="1" dirty="0"/>
              <a:t>words</a:t>
            </a:r>
            <a:r>
              <a:rPr lang="en-US" sz="2800" dirty="0"/>
              <a:t> (homonymy, multiple senses)</a:t>
            </a:r>
          </a:p>
          <a:p>
            <a:r>
              <a:rPr lang="en-US" sz="3600" dirty="0"/>
              <a:t>Have relations with each other</a:t>
            </a:r>
          </a:p>
          <a:p>
            <a:pPr lvl="1"/>
            <a:r>
              <a:rPr lang="en-US" sz="2800" dirty="0"/>
              <a:t>Synonymy</a:t>
            </a:r>
          </a:p>
          <a:p>
            <a:pPr lvl="1"/>
            <a:r>
              <a:rPr lang="en-US" sz="2800" dirty="0" err="1"/>
              <a:t>Antonymy</a:t>
            </a:r>
            <a:endParaRPr lang="en-US" sz="2800" dirty="0"/>
          </a:p>
          <a:p>
            <a:pPr lvl="1"/>
            <a:r>
              <a:rPr lang="en-US" sz="2800" dirty="0"/>
              <a:t>Similarity</a:t>
            </a:r>
          </a:p>
          <a:p>
            <a:pPr lvl="1"/>
            <a:r>
              <a:rPr lang="en-US" sz="2800" dirty="0"/>
              <a:t>Relatedness</a:t>
            </a:r>
          </a:p>
          <a:p>
            <a:pPr lvl="1"/>
            <a:r>
              <a:rPr lang="en-US" sz="2800" dirty="0"/>
              <a:t>Connotation</a:t>
            </a:r>
          </a:p>
        </p:txBody>
      </p:sp>
    </p:spTree>
    <p:extLst>
      <p:ext uri="{BB962C8B-B14F-4D97-AF65-F5344CB8AC3E}">
        <p14:creationId xmlns:p14="http://schemas.microsoft.com/office/powerpoint/2010/main" val="465327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3589125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39534040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3C1F0E-CA36-D14F-97DD-8BF1940FA5E0}"/>
              </a:ext>
            </a:extLst>
          </p:cNvPr>
          <p:cNvSpPr>
            <a:spLocks noGrp="1"/>
          </p:cNvSpPr>
          <p:nvPr>
            <p:ph type="title"/>
          </p:nvPr>
        </p:nvSpPr>
        <p:spPr/>
        <p:txBody>
          <a:bodyPr/>
          <a:lstStyle/>
          <a:p>
            <a:r>
              <a:rPr lang="en-US" dirty="0"/>
              <a:t>What do words mean?</a:t>
            </a:r>
          </a:p>
        </p:txBody>
      </p:sp>
      <p:sp>
        <p:nvSpPr>
          <p:cNvPr id="6" name="Content Placeholder 5">
            <a:extLst>
              <a:ext uri="{FF2B5EF4-FFF2-40B4-BE49-F238E27FC236}">
                <a16:creationId xmlns:a16="http://schemas.microsoft.com/office/drawing/2014/main" id="{A8B27F17-21FA-784D-A080-3DEAA22C31F4}"/>
              </a:ext>
            </a:extLst>
          </p:cNvPr>
          <p:cNvSpPr>
            <a:spLocks noGrp="1"/>
          </p:cNvSpPr>
          <p:nvPr>
            <p:ph idx="1"/>
          </p:nvPr>
        </p:nvSpPr>
        <p:spPr>
          <a:xfrm>
            <a:off x="838201" y="1600199"/>
            <a:ext cx="11125200" cy="5257801"/>
          </a:xfrm>
        </p:spPr>
        <p:txBody>
          <a:bodyPr>
            <a:normAutofit fontScale="92500" lnSpcReduction="20000"/>
          </a:bodyPr>
          <a:lstStyle/>
          <a:p>
            <a:r>
              <a:rPr lang="en-US" sz="4000" dirty="0"/>
              <a:t>N-gram or text classification methods we've seen so far</a:t>
            </a:r>
          </a:p>
          <a:p>
            <a:pPr lvl="1"/>
            <a:r>
              <a:rPr lang="en-US" sz="3600" dirty="0"/>
              <a:t>Words are just strings (or indices </a:t>
            </a:r>
            <a:r>
              <a:rPr lang="en-US" sz="3600" dirty="0" err="1"/>
              <a:t>w</a:t>
            </a:r>
            <a:r>
              <a:rPr lang="en-US" sz="3600" baseline="-25000" dirty="0" err="1"/>
              <a:t>i</a:t>
            </a:r>
            <a:r>
              <a:rPr lang="en-US" sz="3600" dirty="0"/>
              <a:t> in a vocabulary list)</a:t>
            </a:r>
          </a:p>
          <a:p>
            <a:pPr lvl="1"/>
            <a:r>
              <a:rPr lang="en-US" sz="3600" dirty="0"/>
              <a:t>That's not very satisfactory!</a:t>
            </a:r>
            <a:endParaRPr lang="en-US" sz="4000" dirty="0"/>
          </a:p>
          <a:p>
            <a:r>
              <a:rPr lang="en-US" sz="4000" dirty="0"/>
              <a:t>Introductory logic classes:</a:t>
            </a:r>
          </a:p>
          <a:p>
            <a:pPr lvl="1"/>
            <a:r>
              <a:rPr lang="en-US" sz="3600" dirty="0"/>
              <a:t>The meaning of "dog" is DOG;  cat is CAT</a:t>
            </a:r>
          </a:p>
          <a:p>
            <a:pPr marL="201079" lvl="1" indent="0">
              <a:buNone/>
            </a:pPr>
            <a:r>
              <a:rPr lang="en-US" sz="3600" dirty="0"/>
              <a:t>          ∀x DOG(x) ⟶ MAMMAL(x)</a:t>
            </a:r>
          </a:p>
          <a:p>
            <a:r>
              <a:rPr lang="en-US" sz="4000" dirty="0"/>
              <a:t>Old linguistics joke by Barbara Partee in 1967:</a:t>
            </a:r>
          </a:p>
          <a:p>
            <a:pPr lvl="1"/>
            <a:r>
              <a:rPr lang="en-US" sz="3600" dirty="0"/>
              <a:t>Q: What's the meaning of life?</a:t>
            </a:r>
          </a:p>
          <a:p>
            <a:pPr lvl="1"/>
            <a:r>
              <a:rPr lang="en-US" sz="3600" dirty="0"/>
              <a:t>A: LIFE</a:t>
            </a:r>
          </a:p>
          <a:p>
            <a:r>
              <a:rPr lang="en-US" sz="4000" dirty="0"/>
              <a:t>That seems hardly better!</a:t>
            </a:r>
          </a:p>
        </p:txBody>
      </p:sp>
    </p:spTree>
    <p:extLst>
      <p:ext uri="{BB962C8B-B14F-4D97-AF65-F5344CB8AC3E}">
        <p14:creationId xmlns:p14="http://schemas.microsoft.com/office/powerpoint/2010/main" val="267077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9296400" cy="932596"/>
          </a:xfrm>
        </p:spPr>
        <p:txBody>
          <a:bodyPr>
            <a:normAutofit fontScale="90000"/>
          </a:bodyPr>
          <a:lstStyle/>
          <a:p>
            <a:r>
              <a:rPr lang="en-US" dirty="0"/>
              <a:t>Computational models of word meaning</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Can we build a theory of how to represent word meaning, that accounts for at least some of the desiderata?</a:t>
            </a:r>
          </a:p>
          <a:p>
            <a:pPr marL="0" indent="0"/>
            <a:r>
              <a:rPr lang="en-US" sz="3600" dirty="0"/>
              <a:t>We'll introduce </a:t>
            </a:r>
            <a:r>
              <a:rPr lang="en-US" sz="3600" b="1" dirty="0"/>
              <a:t>vector semantics</a:t>
            </a:r>
          </a:p>
          <a:p>
            <a:pPr marL="0" indent="0"/>
            <a:r>
              <a:rPr lang="en-US" sz="3600" b="1" dirty="0"/>
              <a:t>	</a:t>
            </a:r>
            <a:r>
              <a:rPr lang="en-US" sz="3600" dirty="0"/>
              <a:t>The standard model in language processing!</a:t>
            </a:r>
          </a:p>
          <a:p>
            <a:pPr marL="0" indent="0"/>
            <a:r>
              <a:rPr lang="en-US" sz="3600" dirty="0"/>
              <a:t>	Handles many of our goals!</a:t>
            </a:r>
          </a:p>
        </p:txBody>
      </p:sp>
    </p:spTree>
    <p:extLst>
      <p:ext uri="{BB962C8B-B14F-4D97-AF65-F5344CB8AC3E}">
        <p14:creationId xmlns:p14="http://schemas.microsoft.com/office/powerpoint/2010/main" val="1036817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8747760" cy="932596"/>
          </a:xfrm>
        </p:spPr>
        <p:txBody>
          <a:bodyPr/>
          <a:lstStyle/>
          <a:p>
            <a:r>
              <a:rPr lang="en-US" dirty="0"/>
              <a:t>Ludwig Wittgenstein</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PI #43: </a:t>
            </a:r>
          </a:p>
          <a:p>
            <a:pPr marL="319088" lvl="1" indent="0">
              <a:buNone/>
            </a:pPr>
            <a:r>
              <a:rPr lang="en-US" sz="3600" dirty="0"/>
              <a:t>"The meaning of a word is its use in the language"</a:t>
            </a:r>
          </a:p>
        </p:txBody>
      </p:sp>
    </p:spTree>
    <p:extLst>
      <p:ext uri="{BB962C8B-B14F-4D97-AF65-F5344CB8AC3E}">
        <p14:creationId xmlns:p14="http://schemas.microsoft.com/office/powerpoint/2010/main" val="1843367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define words by their usages</a:t>
            </a:r>
          </a:p>
        </p:txBody>
      </p:sp>
      <p:sp>
        <p:nvSpPr>
          <p:cNvPr id="3" name="Content Placeholder 2"/>
          <p:cNvSpPr>
            <a:spLocks noGrp="1"/>
          </p:cNvSpPr>
          <p:nvPr>
            <p:ph idx="1"/>
          </p:nvPr>
        </p:nvSpPr>
        <p:spPr>
          <a:xfrm>
            <a:off x="762000" y="1676400"/>
            <a:ext cx="11094719" cy="4572000"/>
          </a:xfrm>
        </p:spPr>
        <p:txBody>
          <a:bodyPr/>
          <a:lstStyle/>
          <a:p>
            <a:r>
              <a:rPr lang="en-US" sz="3200" dirty="0"/>
              <a:t>One way to define "usage": </a:t>
            </a:r>
          </a:p>
          <a:p>
            <a:r>
              <a:rPr lang="en-US" sz="3200" dirty="0"/>
              <a:t>	words are defined by their environments (the words around them)</a:t>
            </a:r>
          </a:p>
          <a:p>
            <a:endParaRPr lang="en-US" sz="3200" dirty="0"/>
          </a:p>
          <a:p>
            <a:r>
              <a:rPr lang="en-US" sz="3200" dirty="0" err="1"/>
              <a:t>Zellig</a:t>
            </a:r>
            <a:r>
              <a:rPr lang="en-US" sz="3200" dirty="0"/>
              <a:t> Harris (1954): </a:t>
            </a:r>
          </a:p>
          <a:p>
            <a:r>
              <a:rPr lang="en-US" sz="3200" b="1" dirty="0"/>
              <a:t>If A and B have almost identical environments we say that they are synonyms</a:t>
            </a:r>
            <a:r>
              <a:rPr lang="en-US" sz="3200" dirty="0"/>
              <a:t>.</a:t>
            </a:r>
          </a:p>
          <a:p>
            <a:pPr marL="0" indent="0"/>
            <a:endParaRPr lang="en-US" sz="3200" dirty="0"/>
          </a:p>
          <a:p>
            <a:endParaRPr lang="en-US" dirty="0"/>
          </a:p>
        </p:txBody>
      </p:sp>
    </p:spTree>
    <p:extLst>
      <p:ext uri="{BB962C8B-B14F-4D97-AF65-F5344CB8AC3E}">
        <p14:creationId xmlns:p14="http://schemas.microsoft.com/office/powerpoint/2010/main" val="347859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927F-2600-7A4D-B368-5069E69F7A52}"/>
              </a:ext>
            </a:extLst>
          </p:cNvPr>
          <p:cNvSpPr>
            <a:spLocks noGrp="1"/>
          </p:cNvSpPr>
          <p:nvPr>
            <p:ph type="title"/>
          </p:nvPr>
        </p:nvSpPr>
        <p:spPr>
          <a:xfrm>
            <a:off x="838200" y="159603"/>
            <a:ext cx="11353800" cy="907196"/>
          </a:xfrm>
        </p:spPr>
        <p:txBody>
          <a:bodyPr>
            <a:normAutofit fontScale="90000"/>
          </a:bodyPr>
          <a:lstStyle/>
          <a:p>
            <a:r>
              <a:rPr lang="en-US" dirty="0"/>
              <a:t>What does recent English borrowing </a:t>
            </a:r>
            <a:r>
              <a:rPr lang="en-US" i="1" dirty="0" err="1"/>
              <a:t>ongchoi</a:t>
            </a:r>
            <a:r>
              <a:rPr lang="en-US" dirty="0"/>
              <a:t> mean?</a:t>
            </a:r>
          </a:p>
        </p:txBody>
      </p:sp>
      <p:sp>
        <p:nvSpPr>
          <p:cNvPr id="3" name="Content Placeholder 2">
            <a:extLst>
              <a:ext uri="{FF2B5EF4-FFF2-40B4-BE49-F238E27FC236}">
                <a16:creationId xmlns:a16="http://schemas.microsoft.com/office/drawing/2014/main" id="{CA157E7B-DC19-F34F-9290-2382F44E2777}"/>
              </a:ext>
            </a:extLst>
          </p:cNvPr>
          <p:cNvSpPr>
            <a:spLocks noGrp="1"/>
          </p:cNvSpPr>
          <p:nvPr>
            <p:ph idx="1"/>
          </p:nvPr>
        </p:nvSpPr>
        <p:spPr>
          <a:xfrm>
            <a:off x="1066800" y="1447799"/>
            <a:ext cx="10744200" cy="5250597"/>
          </a:xfrm>
        </p:spPr>
        <p:txBody>
          <a:bodyPr>
            <a:normAutofit lnSpcReduction="10000"/>
          </a:bodyPr>
          <a:lstStyle/>
          <a:p>
            <a:pPr marL="123825" indent="0"/>
            <a:r>
              <a:rPr lang="en-US" sz="3200" dirty="0"/>
              <a:t>Suppose you see these sentences:</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delicious </a:t>
            </a:r>
            <a:r>
              <a:rPr lang="en-US" sz="2400" b="1" dirty="0"/>
              <a:t>sautéed</a:t>
            </a:r>
            <a:r>
              <a:rPr lang="en-US" sz="2400" dirty="0"/>
              <a:t> </a:t>
            </a:r>
            <a:r>
              <a:rPr lang="en-US" sz="2400" b="1" dirty="0"/>
              <a:t>with</a:t>
            </a:r>
            <a:r>
              <a:rPr lang="en-US" sz="2400" dirty="0"/>
              <a:t> </a:t>
            </a:r>
            <a:r>
              <a:rPr lang="en-US" sz="2400" b="1" dirty="0"/>
              <a:t>garlic</a:t>
            </a:r>
            <a:r>
              <a:rPr lang="en-US" sz="2400" dirty="0"/>
              <a:t>. </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superb </a:t>
            </a:r>
            <a:r>
              <a:rPr lang="en-US" sz="2400" b="1" dirty="0"/>
              <a:t>over rice</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a:t>
            </a:r>
            <a:r>
              <a:rPr lang="en-US" sz="2400" b="1" dirty="0"/>
              <a:t>leaves</a:t>
            </a:r>
            <a:r>
              <a:rPr lang="en-US" sz="2400" dirty="0"/>
              <a:t> with salty sauces</a:t>
            </a:r>
          </a:p>
          <a:p>
            <a:r>
              <a:rPr lang="en-US" sz="3200" dirty="0"/>
              <a:t>And you've also seen these:</a:t>
            </a:r>
          </a:p>
          <a:p>
            <a:pPr marL="876816" lvl="1" indent="-223838">
              <a:lnSpc>
                <a:spcPct val="80000"/>
              </a:lnSpc>
              <a:spcBef>
                <a:spcPts val="1000"/>
              </a:spcBef>
              <a:buFont typeface="Arial" panose="020B0604020202020204" pitchFamily="34" charset="0"/>
              <a:buChar char="•"/>
            </a:pPr>
            <a:r>
              <a:rPr lang="en-US" sz="2400" dirty="0"/>
              <a:t>…spinach </a:t>
            </a:r>
            <a:r>
              <a:rPr lang="en-US" sz="2400" b="1" dirty="0"/>
              <a:t>sautéed</a:t>
            </a:r>
            <a:r>
              <a:rPr lang="en-US" sz="2400" dirty="0"/>
              <a:t> </a:t>
            </a:r>
            <a:r>
              <a:rPr lang="en-US" sz="2400" b="1" dirty="0"/>
              <a:t>with</a:t>
            </a:r>
            <a:r>
              <a:rPr lang="en-US" sz="2400" dirty="0"/>
              <a:t> </a:t>
            </a:r>
            <a:r>
              <a:rPr lang="en-US" sz="2400" b="1" dirty="0"/>
              <a:t>garlic</a:t>
            </a:r>
            <a:r>
              <a:rPr lang="en-US" sz="2400" dirty="0"/>
              <a:t> </a:t>
            </a:r>
            <a:r>
              <a:rPr lang="en-US" sz="2400" b="1" dirty="0"/>
              <a:t>over rice</a:t>
            </a:r>
          </a:p>
          <a:p>
            <a:pPr marL="876816" lvl="1" indent="-223838">
              <a:lnSpc>
                <a:spcPct val="80000"/>
              </a:lnSpc>
              <a:spcBef>
                <a:spcPts val="1000"/>
              </a:spcBef>
              <a:buFont typeface="Arial" panose="020B0604020202020204" pitchFamily="34" charset="0"/>
              <a:buChar char="•"/>
            </a:pPr>
            <a:r>
              <a:rPr lang="en-US" sz="2400" dirty="0"/>
              <a:t>Chard stems and </a:t>
            </a:r>
            <a:r>
              <a:rPr lang="en-US" sz="2400" b="1" dirty="0"/>
              <a:t>leaves</a:t>
            </a:r>
            <a:r>
              <a:rPr lang="en-US" sz="2400" dirty="0"/>
              <a:t> are </a:t>
            </a:r>
            <a:r>
              <a:rPr lang="en-US" sz="2400" b="1" dirty="0"/>
              <a:t>delicious</a:t>
            </a:r>
          </a:p>
          <a:p>
            <a:pPr marL="876816" lvl="1" indent="-223838">
              <a:lnSpc>
                <a:spcPct val="80000"/>
              </a:lnSpc>
              <a:spcBef>
                <a:spcPts val="1000"/>
              </a:spcBef>
              <a:buFont typeface="Arial" panose="020B0604020202020204" pitchFamily="34" charset="0"/>
              <a:buChar char="•"/>
            </a:pPr>
            <a:r>
              <a:rPr lang="en-US" sz="2400" dirty="0"/>
              <a:t>Collard greens and other </a:t>
            </a:r>
            <a:r>
              <a:rPr lang="en-US" sz="2400" b="1" dirty="0"/>
              <a:t>salty</a:t>
            </a:r>
            <a:r>
              <a:rPr lang="en-US" sz="2400" dirty="0"/>
              <a:t> leafy greens</a:t>
            </a:r>
          </a:p>
          <a:p>
            <a:r>
              <a:rPr lang="en-US" sz="3200" dirty="0"/>
              <a:t>Conclusion:</a:t>
            </a:r>
          </a:p>
          <a:p>
            <a:pPr lvl="1"/>
            <a:r>
              <a:rPr lang="en-US" sz="2800" dirty="0" err="1"/>
              <a:t>Ongchoi</a:t>
            </a:r>
            <a:r>
              <a:rPr lang="en-US" sz="2800" dirty="0"/>
              <a:t> is a leafy green like spinach, chard, or collard greens</a:t>
            </a:r>
          </a:p>
          <a:p>
            <a:pPr lvl="2"/>
            <a:r>
              <a:rPr lang="en-US" sz="2267" dirty="0"/>
              <a:t>We could conclude this based on words like "leaves" and "delicious" and "sauteed" </a:t>
            </a:r>
          </a:p>
          <a:p>
            <a:endParaRPr lang="en-US" dirty="0"/>
          </a:p>
        </p:txBody>
      </p:sp>
    </p:spTree>
    <p:extLst>
      <p:ext uri="{BB962C8B-B14F-4D97-AF65-F5344CB8AC3E}">
        <p14:creationId xmlns:p14="http://schemas.microsoft.com/office/powerpoint/2010/main" val="46089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BC9D-C67D-D74D-AC6B-B7F1F9CA05F0}"/>
              </a:ext>
            </a:extLst>
          </p:cNvPr>
          <p:cNvSpPr>
            <a:spLocks noGrp="1"/>
          </p:cNvSpPr>
          <p:nvPr>
            <p:ph type="title"/>
          </p:nvPr>
        </p:nvSpPr>
        <p:spPr>
          <a:xfrm>
            <a:off x="533400" y="118362"/>
            <a:ext cx="11963400" cy="1256797"/>
          </a:xfrm>
        </p:spPr>
        <p:txBody>
          <a:bodyPr>
            <a:normAutofit/>
          </a:bodyPr>
          <a:lstStyle/>
          <a:p>
            <a:r>
              <a:rPr lang="en-US" dirty="0" err="1"/>
              <a:t>Ongchoi</a:t>
            </a:r>
            <a:r>
              <a:rPr lang="en-US" dirty="0"/>
              <a:t>: </a:t>
            </a:r>
            <a:r>
              <a:rPr lang="en-US" i="1" dirty="0"/>
              <a:t>Ipomoea aquatica "Water Spinach"</a:t>
            </a:r>
            <a:endParaRPr lang="en-US" dirty="0">
              <a:latin typeface="Microsoft New Tai Lue" panose="020B0502040204020203" pitchFamily="34" charset="0"/>
              <a:ea typeface="KaiTi" panose="02010609060101010101" pitchFamily="49" charset="-122"/>
              <a:cs typeface="Microsoft New Tai Lue" panose="020B0502040204020203" pitchFamily="34" charset="0"/>
            </a:endParaRPr>
          </a:p>
        </p:txBody>
      </p:sp>
      <p:pic>
        <p:nvPicPr>
          <p:cNvPr id="5" name="Content Placeholder 4">
            <a:extLst>
              <a:ext uri="{FF2B5EF4-FFF2-40B4-BE49-F238E27FC236}">
                <a16:creationId xmlns:a16="http://schemas.microsoft.com/office/drawing/2014/main" id="{1023B201-95EA-D042-8357-5FC3688E61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20333" y="1418483"/>
            <a:ext cx="6016625" cy="5000831"/>
          </a:xfrm>
        </p:spPr>
      </p:pic>
      <p:sp>
        <p:nvSpPr>
          <p:cNvPr id="6" name="TextBox 5">
            <a:extLst>
              <a:ext uri="{FF2B5EF4-FFF2-40B4-BE49-F238E27FC236}">
                <a16:creationId xmlns:a16="http://schemas.microsoft.com/office/drawing/2014/main" id="{2AE12895-FB05-3C42-AE96-C867F6A157DF}"/>
              </a:ext>
            </a:extLst>
          </p:cNvPr>
          <p:cNvSpPr txBox="1"/>
          <p:nvPr/>
        </p:nvSpPr>
        <p:spPr>
          <a:xfrm>
            <a:off x="6108423" y="6462639"/>
            <a:ext cx="3223511" cy="276999"/>
          </a:xfrm>
          <a:prstGeom prst="rect">
            <a:avLst/>
          </a:prstGeom>
          <a:noFill/>
        </p:spPr>
        <p:txBody>
          <a:bodyPr wrap="none" rtlCol="0">
            <a:spAutoFit/>
          </a:bodyPr>
          <a:lstStyle/>
          <a:p>
            <a:r>
              <a:rPr lang="en-US" sz="1200" dirty="0"/>
              <a:t>Yamaguchi, Wikimedia Commons, public domain</a:t>
            </a:r>
          </a:p>
        </p:txBody>
      </p:sp>
      <p:sp>
        <p:nvSpPr>
          <p:cNvPr id="3" name="TextBox 2">
            <a:extLst>
              <a:ext uri="{FF2B5EF4-FFF2-40B4-BE49-F238E27FC236}">
                <a16:creationId xmlns:a16="http://schemas.microsoft.com/office/drawing/2014/main" id="{ABDE0C41-078E-6447-B19B-8C13421F423D}"/>
              </a:ext>
            </a:extLst>
          </p:cNvPr>
          <p:cNvSpPr txBox="1"/>
          <p:nvPr/>
        </p:nvSpPr>
        <p:spPr>
          <a:xfrm>
            <a:off x="1981200" y="2507376"/>
            <a:ext cx="1997278" cy="2062103"/>
          </a:xfrm>
          <a:prstGeom prst="rect">
            <a:avLst/>
          </a:prstGeom>
          <a:noFill/>
        </p:spPr>
        <p:txBody>
          <a:bodyPr wrap="none" rtlCol="0">
            <a:spAutoFit/>
          </a:bodyPr>
          <a:lstStyle/>
          <a:p>
            <a:r>
              <a:rPr lang="ja-JP" altLang="en-US" sz="3200" i="1">
                <a:latin typeface="Microsoft New Tai Lue" panose="020B0502040204020203" pitchFamily="34" charset="0"/>
                <a:ea typeface="KaiTi" panose="02010609060101010101" pitchFamily="49" charset="-122"/>
                <a:cs typeface="Microsoft New Tai Lue" panose="020B0502040204020203" pitchFamily="34" charset="0"/>
              </a:rPr>
              <a:t>空心菜</a:t>
            </a:r>
            <a:endParaRPr lang="en-US" altLang="ja-JP" sz="3200" i="1" dirty="0">
              <a:latin typeface="Microsoft New Tai Lue" panose="020B0502040204020203" pitchFamily="34" charset="0"/>
              <a:ea typeface="KaiTi" panose="02010609060101010101" pitchFamily="49" charset="-122"/>
              <a:cs typeface="Microsoft New Tai Lue" panose="020B0502040204020203" pitchFamily="34" charset="0"/>
            </a:endParaRPr>
          </a:p>
          <a:p>
            <a:r>
              <a:rPr lang="en-US" sz="3200" i="1" dirty="0">
                <a:latin typeface="Microsoft New Tai Lue" panose="020B0502040204020203" pitchFamily="34" charset="0"/>
                <a:ea typeface="KaiTi" panose="02010609060101010101" pitchFamily="49" charset="-122"/>
                <a:cs typeface="Microsoft New Tai Lue" panose="020B0502040204020203" pitchFamily="34" charset="0"/>
              </a:rPr>
              <a:t>kangkong</a:t>
            </a:r>
          </a:p>
          <a:p>
            <a:r>
              <a:rPr lang="en-US" sz="3200" dirty="0" err="1"/>
              <a:t>rau</a:t>
            </a:r>
            <a:r>
              <a:rPr lang="en-US" sz="3200" dirty="0"/>
              <a:t> </a:t>
            </a:r>
            <a:r>
              <a:rPr lang="en-US" sz="3200" dirty="0" err="1"/>
              <a:t>muống</a:t>
            </a:r>
            <a:endParaRPr lang="en-US" sz="3200" dirty="0"/>
          </a:p>
          <a:p>
            <a:r>
              <a:rPr lang="en-US" sz="3200" dirty="0"/>
              <a:t>…</a:t>
            </a:r>
          </a:p>
        </p:txBody>
      </p:sp>
    </p:spTree>
    <p:extLst>
      <p:ext uri="{BB962C8B-B14F-4D97-AF65-F5344CB8AC3E}">
        <p14:creationId xmlns:p14="http://schemas.microsoft.com/office/powerpoint/2010/main" val="1838724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0" y="159603"/>
            <a:ext cx="10561320" cy="907196"/>
          </a:xfrm>
        </p:spPr>
        <p:txBody>
          <a:bodyPr>
            <a:noAutofit/>
          </a:bodyPr>
          <a:lstStyle/>
          <a:p>
            <a:r>
              <a:rPr lang="en-US" sz="3600" dirty="0"/>
              <a:t>Idea 1: Defining meaning by linguistic distribution</a:t>
            </a:r>
          </a:p>
        </p:txBody>
      </p:sp>
      <p:sp>
        <p:nvSpPr>
          <p:cNvPr id="3" name="Content Placeholder 2">
            <a:extLst>
              <a:ext uri="{FF2B5EF4-FFF2-40B4-BE49-F238E27FC236}">
                <a16:creationId xmlns:a16="http://schemas.microsoft.com/office/drawing/2014/main" id="{E8F633A7-7C5F-2E46-9B25-44127111B298}"/>
              </a:ext>
            </a:extLst>
          </p:cNvPr>
          <p:cNvSpPr>
            <a:spLocks noGrp="1"/>
          </p:cNvSpPr>
          <p:nvPr>
            <p:ph idx="1"/>
          </p:nvPr>
        </p:nvSpPr>
        <p:spPr/>
        <p:txBody>
          <a:bodyPr/>
          <a:lstStyle/>
          <a:p>
            <a:r>
              <a:rPr lang="en-US" dirty="0"/>
              <a:t>Let's define the meaning of a word by its distribution in language use, meaning its neighboring words or grammatical environments. </a:t>
            </a:r>
          </a:p>
          <a:p>
            <a:endParaRPr lang="en-US" dirty="0"/>
          </a:p>
        </p:txBody>
      </p:sp>
    </p:spTree>
    <p:extLst>
      <p:ext uri="{BB962C8B-B14F-4D97-AF65-F5344CB8AC3E}">
        <p14:creationId xmlns:p14="http://schemas.microsoft.com/office/powerpoint/2010/main" val="21614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a:xfrm>
            <a:off x="1097280" y="159603"/>
            <a:ext cx="10866120" cy="907196"/>
          </a:xfrm>
        </p:spPr>
        <p:txBody>
          <a:bodyPr>
            <a:noAutofit/>
          </a:bodyPr>
          <a:lstStyle/>
          <a:p>
            <a:r>
              <a:rPr lang="en-US" sz="3800" dirty="0"/>
              <a:t>Idea 2: Meaning as a point in space (Osgood et al. 1957)</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990600" y="1219200"/>
            <a:ext cx="11201400" cy="5486400"/>
          </a:xfrm>
        </p:spPr>
        <p:txBody>
          <a:bodyPr>
            <a:normAutofit/>
          </a:bodyPr>
          <a:lstStyle/>
          <a:p>
            <a:r>
              <a:rPr lang="en-US" dirty="0"/>
              <a:t>3 affective dimensions for a word</a:t>
            </a:r>
          </a:p>
          <a:p>
            <a:pPr lvl="1"/>
            <a:r>
              <a:rPr lang="en-US" sz="2800" b="1" dirty="0"/>
              <a:t>valence</a:t>
            </a:r>
            <a:r>
              <a:rPr lang="en-US" sz="2800" dirty="0"/>
              <a:t>: pleasantness </a:t>
            </a:r>
          </a:p>
          <a:p>
            <a:pPr lvl="1"/>
            <a:r>
              <a:rPr lang="en-US" sz="2800" b="1" dirty="0"/>
              <a:t>arousal</a:t>
            </a:r>
            <a:r>
              <a:rPr lang="en-US" sz="2800" dirty="0"/>
              <a:t>: intensity of emotion </a:t>
            </a:r>
          </a:p>
          <a:p>
            <a:pPr lvl="1"/>
            <a:r>
              <a:rPr lang="en-US" sz="2800" b="1" dirty="0"/>
              <a:t>dominance</a:t>
            </a:r>
            <a:r>
              <a:rPr lang="en-US" sz="2800" dirty="0"/>
              <a:t>: the degree of control exerted</a:t>
            </a:r>
          </a:p>
          <a:p>
            <a:pPr lvl="1"/>
            <a:endParaRPr lang="en-US" sz="2800" dirty="0"/>
          </a:p>
          <a:p>
            <a:pPr lvl="1"/>
            <a:endParaRPr lang="en-US" sz="2800" dirty="0"/>
          </a:p>
          <a:p>
            <a:pPr lvl="1"/>
            <a:endParaRPr lang="en-US" sz="2800" dirty="0"/>
          </a:p>
          <a:p>
            <a:pPr lvl="1"/>
            <a:endParaRPr lang="en-US" sz="2800" dirty="0"/>
          </a:p>
          <a:p>
            <a:pPr lvl="1"/>
            <a:endParaRPr lang="en-US" sz="2800" dirty="0"/>
          </a:p>
          <a:p>
            <a:pPr lvl="1"/>
            <a:r>
              <a:rPr lang="en-US" sz="2800" dirty="0"/>
              <a:t> </a:t>
            </a:r>
          </a:p>
          <a:p>
            <a:r>
              <a:rPr lang="en-US" dirty="0"/>
              <a:t>Hence the connotation of a word is a vector in 3-space</a:t>
            </a:r>
          </a:p>
        </p:txBody>
      </p:sp>
      <p:graphicFrame>
        <p:nvGraphicFramePr>
          <p:cNvPr id="2" name="Table 2">
            <a:extLst>
              <a:ext uri="{FF2B5EF4-FFF2-40B4-BE49-F238E27FC236}">
                <a16:creationId xmlns:a16="http://schemas.microsoft.com/office/drawing/2014/main" id="{FDC9D1DC-8A5D-2F49-9FBB-267E5434DE99}"/>
              </a:ext>
            </a:extLst>
          </p:cNvPr>
          <p:cNvGraphicFramePr>
            <a:graphicFrameLocks noGrp="1"/>
          </p:cNvGraphicFramePr>
          <p:nvPr>
            <p:extLst>
              <p:ext uri="{D42A27DB-BD31-4B8C-83A1-F6EECF244321}">
                <p14:modId xmlns:p14="http://schemas.microsoft.com/office/powerpoint/2010/main" val="1199407861"/>
              </p:ext>
            </p:extLst>
          </p:nvPr>
        </p:nvGraphicFramePr>
        <p:xfrm>
          <a:off x="1097280" y="319532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7" name="TextBox 6">
            <a:extLst>
              <a:ext uri="{FF2B5EF4-FFF2-40B4-BE49-F238E27FC236}">
                <a16:creationId xmlns:a16="http://schemas.microsoft.com/office/drawing/2014/main" id="{22267F2A-65D9-1440-9E93-556F8C3D1725}"/>
              </a:ext>
            </a:extLst>
          </p:cNvPr>
          <p:cNvSpPr txBox="1"/>
          <p:nvPr/>
        </p:nvSpPr>
        <p:spPr>
          <a:xfrm>
            <a:off x="10068637" y="4419600"/>
            <a:ext cx="2052165" cy="646331"/>
          </a:xfrm>
          <a:prstGeom prst="rect">
            <a:avLst/>
          </a:prstGeom>
          <a:noFill/>
        </p:spPr>
        <p:txBody>
          <a:bodyPr wrap="none" rtlCol="0">
            <a:spAutoFit/>
          </a:bodyPr>
          <a:lstStyle/>
          <a:p>
            <a:r>
              <a:rPr lang="en-US" dirty="0"/>
              <a:t>NRC VAD Lexicon </a:t>
            </a:r>
          </a:p>
          <a:p>
            <a:r>
              <a:rPr lang="en-US" dirty="0"/>
              <a:t> (Mohammad 2018)</a:t>
            </a:r>
          </a:p>
        </p:txBody>
      </p:sp>
    </p:spTree>
    <p:extLst>
      <p:ext uri="{BB962C8B-B14F-4D97-AF65-F5344CB8AC3E}">
        <p14:creationId xmlns:p14="http://schemas.microsoft.com/office/powerpoint/2010/main" val="121005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1" y="2286000"/>
            <a:ext cx="10561320" cy="1828800"/>
          </a:xfrm>
        </p:spPr>
        <p:txBody>
          <a:bodyPr>
            <a:noAutofit/>
          </a:bodyPr>
          <a:lstStyle/>
          <a:p>
            <a:r>
              <a:rPr lang="en-US" sz="3600" dirty="0"/>
              <a:t>Idea 1: Defining meaning by linguistic distribution</a:t>
            </a:r>
            <a:br>
              <a:rPr lang="en-US" sz="3600" dirty="0"/>
            </a:br>
            <a:br>
              <a:rPr lang="en-US" sz="3600" dirty="0"/>
            </a:br>
            <a:r>
              <a:rPr lang="en-US" sz="3600" dirty="0"/>
              <a:t>Idea 2: Meaning as a point in multidimensional space</a:t>
            </a:r>
          </a:p>
        </p:txBody>
      </p:sp>
    </p:spTree>
    <p:extLst>
      <p:ext uri="{BB962C8B-B14F-4D97-AF65-F5344CB8AC3E}">
        <p14:creationId xmlns:p14="http://schemas.microsoft.com/office/powerpoint/2010/main" val="865234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C6DC75-6F7E-2940-9046-D9B48B47E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37841" y="3560266"/>
            <a:ext cx="7206159" cy="3297733"/>
          </a:xfrm>
          <a:prstGeom prst="rect">
            <a:avLst/>
          </a:prstGeom>
        </p:spPr>
      </p:pic>
      <p:sp>
        <p:nvSpPr>
          <p:cNvPr id="7" name="Rectangle 6">
            <a:extLst>
              <a:ext uri="{FF2B5EF4-FFF2-40B4-BE49-F238E27FC236}">
                <a16:creationId xmlns:a16="http://schemas.microsoft.com/office/drawing/2014/main" id="{5BC16081-C1F9-DE4B-879C-2C9DEC6719FE}"/>
              </a:ext>
            </a:extLst>
          </p:cNvPr>
          <p:cNvSpPr/>
          <p:nvPr/>
        </p:nvSpPr>
        <p:spPr>
          <a:xfrm>
            <a:off x="1955800" y="3560266"/>
            <a:ext cx="7467600" cy="3363366"/>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38200" y="457201"/>
            <a:ext cx="11277600" cy="370435"/>
          </a:xfrm>
        </p:spPr>
        <p:txBody>
          <a:bodyPr>
            <a:noAutofit/>
          </a:bodyPr>
          <a:lstStyle/>
          <a:p>
            <a:r>
              <a:rPr lang="en-US" sz="3600" dirty="0"/>
              <a:t>Defining meaning as a point in space based on distribution</a:t>
            </a:r>
          </a:p>
        </p:txBody>
      </p:sp>
      <p:sp>
        <p:nvSpPr>
          <p:cNvPr id="3" name="Content Placeholder 2"/>
          <p:cNvSpPr>
            <a:spLocks noGrp="1"/>
          </p:cNvSpPr>
          <p:nvPr>
            <p:ph idx="1"/>
          </p:nvPr>
        </p:nvSpPr>
        <p:spPr>
          <a:xfrm>
            <a:off x="990600" y="980035"/>
            <a:ext cx="10820400" cy="5725565"/>
          </a:xfrm>
          <a:noFill/>
        </p:spPr>
        <p:txBody>
          <a:bodyPr>
            <a:normAutofit/>
          </a:bodyPr>
          <a:lstStyle/>
          <a:p>
            <a:r>
              <a:rPr lang="en-US" sz="3200" dirty="0"/>
              <a:t>Each word = a vector   (</a:t>
            </a:r>
            <a:r>
              <a:rPr lang="en-US" sz="3000" dirty="0"/>
              <a:t>not just "good" or "w</a:t>
            </a:r>
            <a:r>
              <a:rPr lang="en-US" sz="3000" baseline="-25000" dirty="0"/>
              <a:t>45</a:t>
            </a:r>
            <a:r>
              <a:rPr lang="en-US" sz="3000" dirty="0"/>
              <a:t>")</a:t>
            </a:r>
          </a:p>
          <a:p>
            <a:r>
              <a:rPr lang="en-US" sz="3200" dirty="0"/>
              <a:t>Similar words are "</a:t>
            </a:r>
            <a:r>
              <a:rPr lang="en-US" sz="3200" b="1" dirty="0"/>
              <a:t>nearby in semantic space</a:t>
            </a:r>
            <a:r>
              <a:rPr lang="en-US" sz="3200" dirty="0"/>
              <a:t>"</a:t>
            </a:r>
          </a:p>
          <a:p>
            <a:r>
              <a:rPr lang="en-US" sz="3200" dirty="0"/>
              <a:t>We build this space automatically by seeing which words are </a:t>
            </a:r>
            <a:r>
              <a:rPr lang="en-US" sz="3200" b="1" dirty="0"/>
              <a:t>nearby in text</a:t>
            </a:r>
          </a:p>
          <a:p>
            <a:pPr lvl="1"/>
            <a:endParaRPr lang="en-US" dirty="0"/>
          </a:p>
          <a:p>
            <a:endParaRPr lang="en-US" dirty="0"/>
          </a:p>
        </p:txBody>
      </p:sp>
    </p:spTree>
    <p:extLst>
      <p:ext uri="{BB962C8B-B14F-4D97-AF65-F5344CB8AC3E}">
        <p14:creationId xmlns:p14="http://schemas.microsoft.com/office/powerpoint/2010/main" val="29899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define meaning of a word as a vector</a:t>
            </a:r>
          </a:p>
        </p:txBody>
      </p:sp>
      <p:sp>
        <p:nvSpPr>
          <p:cNvPr id="3" name="Content Placeholder 2"/>
          <p:cNvSpPr>
            <a:spLocks noGrp="1"/>
          </p:cNvSpPr>
          <p:nvPr>
            <p:ph idx="1"/>
          </p:nvPr>
        </p:nvSpPr>
        <p:spPr>
          <a:xfrm>
            <a:off x="1219200" y="1600200"/>
            <a:ext cx="10363200" cy="5105400"/>
          </a:xfrm>
        </p:spPr>
        <p:txBody>
          <a:bodyPr>
            <a:normAutofit/>
          </a:bodyPr>
          <a:lstStyle/>
          <a:p>
            <a:r>
              <a:rPr lang="en-US" sz="3600" dirty="0"/>
              <a:t>Called an "embedding" because it's embedded into a space (see textbook)</a:t>
            </a:r>
          </a:p>
          <a:p>
            <a:r>
              <a:rPr lang="en-US" sz="3600" dirty="0"/>
              <a:t>The standard way to represent meaning in NLP</a:t>
            </a:r>
          </a:p>
          <a:p>
            <a:pPr marL="914400" indent="-914400"/>
            <a:r>
              <a:rPr lang="en-US" sz="3600" dirty="0"/>
              <a:t>	</a:t>
            </a:r>
            <a:r>
              <a:rPr lang="en-US" sz="3600" b="1" dirty="0">
                <a:solidFill>
                  <a:srgbClr val="0000FF"/>
                </a:solidFill>
              </a:rPr>
              <a:t>Every modern NLP algorithm uses embeddings as the representation of word meaning</a:t>
            </a:r>
          </a:p>
          <a:p>
            <a:r>
              <a:rPr lang="en-US" sz="3600" dirty="0"/>
              <a:t>Fine-grained model of meaning for similarity </a:t>
            </a:r>
          </a:p>
          <a:p>
            <a:pPr lvl="1"/>
            <a:endParaRPr lang="en-US" dirty="0"/>
          </a:p>
          <a:p>
            <a:endParaRPr lang="en-US" dirty="0"/>
          </a:p>
        </p:txBody>
      </p:sp>
    </p:spTree>
    <p:extLst>
      <p:ext uri="{BB962C8B-B14F-4D97-AF65-F5344CB8AC3E}">
        <p14:creationId xmlns:p14="http://schemas.microsoft.com/office/powerpoint/2010/main" val="5201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13548-A411-FD46-9A71-84983809B560}"/>
              </a:ext>
            </a:extLst>
          </p:cNvPr>
          <p:cNvSpPr>
            <a:spLocks noGrp="1"/>
          </p:cNvSpPr>
          <p:nvPr>
            <p:ph type="title"/>
          </p:nvPr>
        </p:nvSpPr>
        <p:spPr/>
        <p:txBody>
          <a:bodyPr/>
          <a:lstStyle/>
          <a:p>
            <a:r>
              <a:rPr lang="en-US" dirty="0"/>
              <a:t>Desiderata</a:t>
            </a:r>
          </a:p>
        </p:txBody>
      </p:sp>
      <p:sp>
        <p:nvSpPr>
          <p:cNvPr id="3" name="Content Placeholder 2">
            <a:extLst>
              <a:ext uri="{FF2B5EF4-FFF2-40B4-BE49-F238E27FC236}">
                <a16:creationId xmlns:a16="http://schemas.microsoft.com/office/drawing/2014/main" id="{5C521D23-2317-5F47-981C-D3F8A66F2C9B}"/>
              </a:ext>
            </a:extLst>
          </p:cNvPr>
          <p:cNvSpPr>
            <a:spLocks noGrp="1"/>
          </p:cNvSpPr>
          <p:nvPr>
            <p:ph idx="1"/>
          </p:nvPr>
        </p:nvSpPr>
        <p:spPr/>
        <p:txBody>
          <a:bodyPr/>
          <a:lstStyle/>
          <a:p>
            <a:r>
              <a:rPr lang="en-US" dirty="0"/>
              <a:t>What should a theory of word meaning do for us?</a:t>
            </a:r>
          </a:p>
          <a:p>
            <a:r>
              <a:rPr lang="en-US" dirty="0"/>
              <a:t>Let's look at some desiderata</a:t>
            </a:r>
          </a:p>
          <a:p>
            <a:r>
              <a:rPr lang="en-US" dirty="0"/>
              <a:t>From </a:t>
            </a:r>
            <a:r>
              <a:rPr lang="en-US" dirty="0">
                <a:solidFill>
                  <a:srgbClr val="0000FF"/>
                </a:solidFill>
              </a:rPr>
              <a:t>lexical semantics</a:t>
            </a:r>
            <a:r>
              <a:rPr lang="en-US" dirty="0"/>
              <a:t>, the linguistic study of word meaning</a:t>
            </a:r>
          </a:p>
        </p:txBody>
      </p:sp>
    </p:spTree>
    <p:extLst>
      <p:ext uri="{BB962C8B-B14F-4D97-AF65-F5344CB8AC3E}">
        <p14:creationId xmlns:p14="http://schemas.microsoft.com/office/powerpoint/2010/main" val="5528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38B7-F6BF-704D-B077-1546F9395AEE}"/>
              </a:ext>
            </a:extLst>
          </p:cNvPr>
          <p:cNvSpPr>
            <a:spLocks noGrp="1"/>
          </p:cNvSpPr>
          <p:nvPr>
            <p:ph type="title"/>
          </p:nvPr>
        </p:nvSpPr>
        <p:spPr>
          <a:xfrm>
            <a:off x="1066799" y="286605"/>
            <a:ext cx="8823961" cy="1161196"/>
          </a:xfrm>
        </p:spPr>
        <p:txBody>
          <a:bodyPr/>
          <a:lstStyle/>
          <a:p>
            <a:r>
              <a:rPr lang="en-US" dirty="0"/>
              <a:t>Intuition: why vectors?</a:t>
            </a:r>
          </a:p>
        </p:txBody>
      </p:sp>
      <p:sp>
        <p:nvSpPr>
          <p:cNvPr id="3" name="Content Placeholder 2">
            <a:extLst>
              <a:ext uri="{FF2B5EF4-FFF2-40B4-BE49-F238E27FC236}">
                <a16:creationId xmlns:a16="http://schemas.microsoft.com/office/drawing/2014/main" id="{D309DDB4-568F-114E-90B1-AEF784329B3F}"/>
              </a:ext>
            </a:extLst>
          </p:cNvPr>
          <p:cNvSpPr>
            <a:spLocks noGrp="1"/>
          </p:cNvSpPr>
          <p:nvPr>
            <p:ph idx="1"/>
          </p:nvPr>
        </p:nvSpPr>
        <p:spPr>
          <a:xfrm>
            <a:off x="1066800" y="1752600"/>
            <a:ext cx="11125200" cy="4648200"/>
          </a:xfrm>
        </p:spPr>
        <p:txBody>
          <a:bodyPr>
            <a:normAutofit lnSpcReduction="10000"/>
          </a:bodyPr>
          <a:lstStyle/>
          <a:p>
            <a:r>
              <a:rPr lang="en-US" sz="3200" dirty="0"/>
              <a:t>Consider sentiment analysis:</a:t>
            </a:r>
          </a:p>
          <a:p>
            <a:endParaRPr lang="en-US" sz="400" dirty="0"/>
          </a:p>
          <a:p>
            <a:pPr lvl="1"/>
            <a:r>
              <a:rPr lang="en-US" sz="3200" dirty="0"/>
              <a:t>With </a:t>
            </a:r>
            <a:r>
              <a:rPr lang="en-US" sz="3200" b="1" dirty="0"/>
              <a:t>words</a:t>
            </a:r>
            <a:r>
              <a:rPr lang="en-US" sz="3200" dirty="0"/>
              <a:t>,  a feature is a word identity</a:t>
            </a:r>
          </a:p>
          <a:p>
            <a:pPr lvl="2"/>
            <a:r>
              <a:rPr lang="en-US" sz="2800" dirty="0"/>
              <a:t>Feature 5: 'The previous word was "terrible"'</a:t>
            </a:r>
          </a:p>
          <a:p>
            <a:pPr lvl="2"/>
            <a:r>
              <a:rPr lang="en-US" sz="2800" dirty="0"/>
              <a:t>requires </a:t>
            </a:r>
            <a:r>
              <a:rPr lang="en-US" sz="2800" b="1" dirty="0"/>
              <a:t>exact</a:t>
            </a:r>
            <a:r>
              <a:rPr lang="en-US" sz="2800" dirty="0"/>
              <a:t> </a:t>
            </a:r>
            <a:r>
              <a:rPr lang="en-US" sz="2800" b="1" dirty="0"/>
              <a:t>same</a:t>
            </a:r>
            <a:r>
              <a:rPr lang="en-US" sz="2800" dirty="0"/>
              <a:t> </a:t>
            </a:r>
            <a:r>
              <a:rPr lang="en-US" sz="2800" b="1" dirty="0"/>
              <a:t>word</a:t>
            </a:r>
            <a:r>
              <a:rPr lang="en-US" sz="2800" dirty="0"/>
              <a:t> to be in training and test</a:t>
            </a:r>
          </a:p>
          <a:p>
            <a:pPr lvl="2"/>
            <a:endParaRPr lang="en-US" sz="1400" dirty="0"/>
          </a:p>
          <a:p>
            <a:pPr lvl="1"/>
            <a:r>
              <a:rPr lang="en-US" sz="3200" dirty="0"/>
              <a:t>With </a:t>
            </a:r>
            <a:r>
              <a:rPr lang="en-US" sz="3200" b="1" dirty="0"/>
              <a:t>embeddings</a:t>
            </a:r>
            <a:r>
              <a:rPr lang="en-US" sz="3200" dirty="0"/>
              <a:t>: </a:t>
            </a:r>
          </a:p>
          <a:p>
            <a:pPr lvl="2"/>
            <a:r>
              <a:rPr lang="en-US" sz="2800" dirty="0"/>
              <a:t>Feature is a word vector</a:t>
            </a:r>
          </a:p>
          <a:p>
            <a:pPr lvl="2"/>
            <a:r>
              <a:rPr lang="en-US" sz="2800" dirty="0"/>
              <a:t>'The previous word was vector [35,22,17…]</a:t>
            </a:r>
          </a:p>
          <a:p>
            <a:pPr lvl="2"/>
            <a:r>
              <a:rPr lang="en-US" sz="2800" dirty="0"/>
              <a:t>Now in the test set we might see a similar vector [34,21,14]</a:t>
            </a:r>
          </a:p>
          <a:p>
            <a:pPr lvl="2"/>
            <a:r>
              <a:rPr lang="en-US" sz="2800" dirty="0"/>
              <a:t>We can generalize to </a:t>
            </a:r>
            <a:r>
              <a:rPr lang="en-US" sz="2800" b="1" dirty="0"/>
              <a:t>similar but unseen</a:t>
            </a:r>
            <a:r>
              <a:rPr lang="en-US" sz="2800" dirty="0"/>
              <a:t> words!!! </a:t>
            </a:r>
          </a:p>
          <a:p>
            <a:endParaRPr lang="en-US" dirty="0"/>
          </a:p>
        </p:txBody>
      </p:sp>
    </p:spTree>
    <p:extLst>
      <p:ext uri="{BB962C8B-B14F-4D97-AF65-F5344CB8AC3E}">
        <p14:creationId xmlns:p14="http://schemas.microsoft.com/office/powerpoint/2010/main" val="15189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18BE4-92B8-FD4A-9CFC-7E5F798967F5}"/>
              </a:ext>
            </a:extLst>
          </p:cNvPr>
          <p:cNvSpPr>
            <a:spLocks noGrp="1"/>
          </p:cNvSpPr>
          <p:nvPr>
            <p:ph type="title"/>
          </p:nvPr>
        </p:nvSpPr>
        <p:spPr>
          <a:xfrm>
            <a:off x="1143000" y="286605"/>
            <a:ext cx="8747760" cy="1008796"/>
          </a:xfrm>
        </p:spPr>
        <p:txBody>
          <a:bodyPr/>
          <a:lstStyle/>
          <a:p>
            <a:r>
              <a:rPr lang="en-US" dirty="0"/>
              <a:t>We'll discuss 2 kinds of embeddings</a:t>
            </a:r>
          </a:p>
        </p:txBody>
      </p:sp>
      <p:sp>
        <p:nvSpPr>
          <p:cNvPr id="3" name="Content Placeholder 2">
            <a:extLst>
              <a:ext uri="{FF2B5EF4-FFF2-40B4-BE49-F238E27FC236}">
                <a16:creationId xmlns:a16="http://schemas.microsoft.com/office/drawing/2014/main" id="{DC3C9F9A-F83A-1845-89F9-1002B5D6CFB7}"/>
              </a:ext>
            </a:extLst>
          </p:cNvPr>
          <p:cNvSpPr>
            <a:spLocks noGrp="1"/>
          </p:cNvSpPr>
          <p:nvPr>
            <p:ph idx="1"/>
          </p:nvPr>
        </p:nvSpPr>
        <p:spPr>
          <a:xfrm>
            <a:off x="1143000" y="1524000"/>
            <a:ext cx="10591800" cy="5334000"/>
          </a:xfrm>
        </p:spPr>
        <p:txBody>
          <a:bodyPr>
            <a:normAutofit/>
          </a:bodyPr>
          <a:lstStyle/>
          <a:p>
            <a:r>
              <a:rPr lang="en-US" sz="3200" dirty="0" err="1">
                <a:solidFill>
                  <a:srgbClr val="0000FF"/>
                </a:solidFill>
              </a:rPr>
              <a:t>tf-idf</a:t>
            </a:r>
            <a:r>
              <a:rPr lang="en-US" sz="3200" dirty="0">
                <a:solidFill>
                  <a:srgbClr val="0000FF"/>
                </a:solidFill>
              </a:rPr>
              <a:t> </a:t>
            </a:r>
          </a:p>
          <a:p>
            <a:pPr lvl="1"/>
            <a:r>
              <a:rPr lang="en-US" sz="2800" dirty="0"/>
              <a:t>Information Retrieval workhorse!</a:t>
            </a:r>
          </a:p>
          <a:p>
            <a:pPr lvl="1"/>
            <a:r>
              <a:rPr lang="en-US" sz="2800" dirty="0"/>
              <a:t>A common baseline model</a:t>
            </a:r>
          </a:p>
          <a:p>
            <a:pPr lvl="1"/>
            <a:r>
              <a:rPr lang="en-US" sz="2800" b="1" dirty="0"/>
              <a:t>Sparse</a:t>
            </a:r>
            <a:r>
              <a:rPr lang="en-US" sz="2800" dirty="0"/>
              <a:t> vectors</a:t>
            </a:r>
          </a:p>
          <a:p>
            <a:pPr lvl="1"/>
            <a:r>
              <a:rPr lang="en-US" sz="2800" dirty="0"/>
              <a:t>Words are represented by (a simple function of) the </a:t>
            </a:r>
            <a:r>
              <a:rPr lang="en-US" sz="2800" b="1" dirty="0"/>
              <a:t>counts </a:t>
            </a:r>
            <a:r>
              <a:rPr lang="en-US" sz="2800" dirty="0"/>
              <a:t>of nearby words</a:t>
            </a:r>
          </a:p>
          <a:p>
            <a:r>
              <a:rPr lang="en-US" sz="3200" dirty="0">
                <a:solidFill>
                  <a:srgbClr val="0000FF"/>
                </a:solidFill>
              </a:rPr>
              <a:t>Word2vec</a:t>
            </a:r>
          </a:p>
          <a:p>
            <a:pPr lvl="1"/>
            <a:r>
              <a:rPr lang="en-US" sz="2800" b="1" dirty="0"/>
              <a:t>Dense</a:t>
            </a:r>
            <a:r>
              <a:rPr lang="en-US" sz="2800" dirty="0"/>
              <a:t> vectors</a:t>
            </a:r>
          </a:p>
          <a:p>
            <a:pPr lvl="1"/>
            <a:r>
              <a:rPr lang="en-US" sz="2800" dirty="0"/>
              <a:t>Representation is created by training a classifier to </a:t>
            </a:r>
            <a:r>
              <a:rPr lang="en-US" sz="2800" b="1" dirty="0"/>
              <a:t>predict</a:t>
            </a:r>
            <a:r>
              <a:rPr lang="en-US" sz="2800" dirty="0"/>
              <a:t> whether a word is likely to appear nearby</a:t>
            </a:r>
          </a:p>
          <a:p>
            <a:pPr lvl="1"/>
            <a:r>
              <a:rPr lang="en-US" sz="2800" dirty="0"/>
              <a:t>Later we'll discuss extensions called  </a:t>
            </a:r>
            <a:r>
              <a:rPr lang="en-US" sz="2800" b="1" dirty="0">
                <a:solidFill>
                  <a:srgbClr val="0000FF"/>
                </a:solidFill>
              </a:rPr>
              <a:t>contextual embeddings</a:t>
            </a:r>
          </a:p>
        </p:txBody>
      </p:sp>
    </p:spTree>
    <p:extLst>
      <p:ext uri="{BB962C8B-B14F-4D97-AF65-F5344CB8AC3E}">
        <p14:creationId xmlns:p14="http://schemas.microsoft.com/office/powerpoint/2010/main" val="384840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1972-010C-CB48-8E6C-A7D309FC3F47}"/>
              </a:ext>
            </a:extLst>
          </p:cNvPr>
          <p:cNvSpPr>
            <a:spLocks noGrp="1"/>
          </p:cNvSpPr>
          <p:nvPr>
            <p:ph type="title"/>
          </p:nvPr>
        </p:nvSpPr>
        <p:spPr>
          <a:xfrm>
            <a:off x="538418" y="990600"/>
            <a:ext cx="10642662" cy="907196"/>
          </a:xfrm>
        </p:spPr>
        <p:txBody>
          <a:bodyPr>
            <a:normAutofit fontScale="90000"/>
          </a:bodyPr>
          <a:lstStyle/>
          <a:p>
            <a:r>
              <a:rPr lang="en-US" dirty="0"/>
              <a:t>From now on:</a:t>
            </a:r>
            <a:br>
              <a:rPr lang="en-US" dirty="0"/>
            </a:br>
            <a:r>
              <a:rPr lang="en-US" dirty="0"/>
              <a:t>Computing with meaning representations</a:t>
            </a:r>
            <a:br>
              <a:rPr lang="en-US" dirty="0"/>
            </a:br>
            <a:r>
              <a:rPr lang="en-US" dirty="0"/>
              <a:t>instead of string representations</a:t>
            </a:r>
          </a:p>
        </p:txBody>
      </p:sp>
      <p:pic>
        <p:nvPicPr>
          <p:cNvPr id="6" name="Content Placeholder 5">
            <a:extLst>
              <a:ext uri="{FF2B5EF4-FFF2-40B4-BE49-F238E27FC236}">
                <a16:creationId xmlns:a16="http://schemas.microsoft.com/office/drawing/2014/main" id="{C4711815-CA6E-C94C-8D10-2F63A6E07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3018" y="3124200"/>
            <a:ext cx="11165963" cy="2054272"/>
          </a:xfrm>
        </p:spPr>
      </p:pic>
    </p:spTree>
    <p:extLst>
      <p:ext uri="{BB962C8B-B14F-4D97-AF65-F5344CB8AC3E}">
        <p14:creationId xmlns:p14="http://schemas.microsoft.com/office/powerpoint/2010/main" val="18385877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2049145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4242464948"/>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C371-A20E-3449-A100-5603F9AAB63C}"/>
              </a:ext>
            </a:extLst>
          </p:cNvPr>
          <p:cNvSpPr>
            <a:spLocks noGrp="1"/>
          </p:cNvSpPr>
          <p:nvPr>
            <p:ph type="title"/>
          </p:nvPr>
        </p:nvSpPr>
        <p:spPr/>
        <p:txBody>
          <a:bodyPr/>
          <a:lstStyle/>
          <a:p>
            <a:r>
              <a:rPr lang="en-US" dirty="0"/>
              <a:t>Term-document matrix</a:t>
            </a:r>
          </a:p>
        </p:txBody>
      </p:sp>
      <p:pic>
        <p:nvPicPr>
          <p:cNvPr id="5" name="Content Placeholder 4">
            <a:extLst>
              <a:ext uri="{FF2B5EF4-FFF2-40B4-BE49-F238E27FC236}">
                <a16:creationId xmlns:a16="http://schemas.microsoft.com/office/drawing/2014/main" id="{3CB4F4FE-2007-E043-B405-8FB245FCD8A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8620" y="2819400"/>
            <a:ext cx="10675710" cy="1832878"/>
          </a:xfrm>
        </p:spPr>
      </p:pic>
      <p:pic>
        <p:nvPicPr>
          <p:cNvPr id="7" name="Picture 6">
            <a:extLst>
              <a:ext uri="{FF2B5EF4-FFF2-40B4-BE49-F238E27FC236}">
                <a16:creationId xmlns:a16="http://schemas.microsoft.com/office/drawing/2014/main" id="{33F32829-5579-0044-B177-C8647F9451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62680" y="2803322"/>
            <a:ext cx="10675712" cy="1865034"/>
          </a:xfrm>
          <a:prstGeom prst="rect">
            <a:avLst/>
          </a:prstGeom>
        </p:spPr>
      </p:pic>
      <p:sp>
        <p:nvSpPr>
          <p:cNvPr id="8" name="TextBox 7">
            <a:extLst>
              <a:ext uri="{FF2B5EF4-FFF2-40B4-BE49-F238E27FC236}">
                <a16:creationId xmlns:a16="http://schemas.microsoft.com/office/drawing/2014/main" id="{38DD1A96-C2E5-0943-ADD9-A7A57A074AA9}"/>
              </a:ext>
            </a:extLst>
          </p:cNvPr>
          <p:cNvSpPr txBox="1"/>
          <p:nvPr/>
        </p:nvSpPr>
        <p:spPr>
          <a:xfrm>
            <a:off x="1097280" y="1561684"/>
            <a:ext cx="8509060" cy="523220"/>
          </a:xfrm>
          <a:prstGeom prst="rect">
            <a:avLst/>
          </a:prstGeom>
          <a:noFill/>
        </p:spPr>
        <p:txBody>
          <a:bodyPr wrap="square" rtlCol="0">
            <a:spAutoFit/>
          </a:bodyPr>
          <a:lstStyle/>
          <a:p>
            <a:r>
              <a:rPr lang="en-US" sz="2800" dirty="0"/>
              <a:t>Each document is represented by a vector of words</a:t>
            </a:r>
          </a:p>
        </p:txBody>
      </p:sp>
    </p:spTree>
    <p:extLst>
      <p:ext uri="{BB962C8B-B14F-4D97-AF65-F5344CB8AC3E}">
        <p14:creationId xmlns:p14="http://schemas.microsoft.com/office/powerpoint/2010/main" val="140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7582-C8D6-4B4C-974A-95CC0FA7727B}"/>
              </a:ext>
            </a:extLst>
          </p:cNvPr>
          <p:cNvSpPr>
            <a:spLocks noGrp="1"/>
          </p:cNvSpPr>
          <p:nvPr>
            <p:ph type="title"/>
          </p:nvPr>
        </p:nvSpPr>
        <p:spPr/>
        <p:txBody>
          <a:bodyPr/>
          <a:lstStyle/>
          <a:p>
            <a:r>
              <a:rPr lang="en-US" dirty="0"/>
              <a:t>Visualizing document vectors</a:t>
            </a:r>
          </a:p>
        </p:txBody>
      </p:sp>
      <p:pic>
        <p:nvPicPr>
          <p:cNvPr id="5" name="Content Placeholder 4">
            <a:extLst>
              <a:ext uri="{FF2B5EF4-FFF2-40B4-BE49-F238E27FC236}">
                <a16:creationId xmlns:a16="http://schemas.microsoft.com/office/drawing/2014/main" id="{426F0B48-3189-D046-A474-331B62D1B6C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3161" y="1828800"/>
            <a:ext cx="10629903" cy="4318397"/>
          </a:xfrm>
        </p:spPr>
      </p:pic>
    </p:spTree>
    <p:extLst>
      <p:ext uri="{BB962C8B-B14F-4D97-AF65-F5344CB8AC3E}">
        <p14:creationId xmlns:p14="http://schemas.microsoft.com/office/powerpoint/2010/main" val="26300247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3447-D06E-7F4F-96AD-52B28B1DDC5A}"/>
              </a:ext>
            </a:extLst>
          </p:cNvPr>
          <p:cNvSpPr>
            <a:spLocks noGrp="1"/>
          </p:cNvSpPr>
          <p:nvPr>
            <p:ph type="title"/>
          </p:nvPr>
        </p:nvSpPr>
        <p:spPr>
          <a:xfrm>
            <a:off x="1180631" y="286605"/>
            <a:ext cx="10706569" cy="703995"/>
          </a:xfrm>
        </p:spPr>
        <p:txBody>
          <a:bodyPr>
            <a:normAutofit fontScale="90000"/>
          </a:bodyPr>
          <a:lstStyle/>
          <a:p>
            <a:r>
              <a:rPr lang="en-US" dirty="0"/>
              <a:t>Vectors are the basis of information retrieval</a:t>
            </a:r>
          </a:p>
        </p:txBody>
      </p:sp>
      <p:pic>
        <p:nvPicPr>
          <p:cNvPr id="5" name="Content Placeholder 4">
            <a:extLst>
              <a:ext uri="{FF2B5EF4-FFF2-40B4-BE49-F238E27FC236}">
                <a16:creationId xmlns:a16="http://schemas.microsoft.com/office/drawing/2014/main" id="{F9097A0E-6E21-AB4B-A49A-EFDC8AF9CDC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180631" y="1523999"/>
            <a:ext cx="10265399" cy="1793353"/>
          </a:xfrm>
        </p:spPr>
      </p:pic>
      <p:sp>
        <p:nvSpPr>
          <p:cNvPr id="6" name="TextBox 5">
            <a:extLst>
              <a:ext uri="{FF2B5EF4-FFF2-40B4-BE49-F238E27FC236}">
                <a16:creationId xmlns:a16="http://schemas.microsoft.com/office/drawing/2014/main" id="{979B99D0-E0B8-DA4F-A6BC-50A75EDCF204}"/>
              </a:ext>
            </a:extLst>
          </p:cNvPr>
          <p:cNvSpPr txBox="1"/>
          <p:nvPr/>
        </p:nvSpPr>
        <p:spPr>
          <a:xfrm>
            <a:off x="1180631" y="3839378"/>
            <a:ext cx="10096968" cy="2308324"/>
          </a:xfrm>
          <a:prstGeom prst="rect">
            <a:avLst/>
          </a:prstGeom>
          <a:noFill/>
        </p:spPr>
        <p:txBody>
          <a:bodyPr wrap="square" rtlCol="0">
            <a:spAutoFit/>
          </a:bodyPr>
          <a:lstStyle/>
          <a:p>
            <a:r>
              <a:rPr lang="en-US" sz="3600" dirty="0"/>
              <a:t>Vectors are similar for the two comedies</a:t>
            </a:r>
          </a:p>
          <a:p>
            <a:endParaRPr lang="en-US" sz="3600" dirty="0"/>
          </a:p>
          <a:p>
            <a:r>
              <a:rPr lang="en-US" sz="3600" dirty="0"/>
              <a:t>But comedies are different than the other two</a:t>
            </a:r>
            <a:r>
              <a:rPr lang="en-US" sz="3600" i="1" dirty="0"/>
              <a:t>	</a:t>
            </a:r>
            <a:endParaRPr lang="en-US" sz="3600" dirty="0"/>
          </a:p>
          <a:p>
            <a:r>
              <a:rPr lang="en-US" sz="3600" dirty="0"/>
              <a:t>	</a:t>
            </a:r>
            <a:r>
              <a:rPr lang="en-US" sz="3200" dirty="0"/>
              <a:t>Comedies have more </a:t>
            </a:r>
            <a:r>
              <a:rPr lang="en-US" sz="3200" i="1" dirty="0"/>
              <a:t>fools</a:t>
            </a:r>
            <a:r>
              <a:rPr lang="en-US" sz="3200" dirty="0"/>
              <a:t> and </a:t>
            </a:r>
            <a:r>
              <a:rPr lang="en-US" sz="3200" i="1" dirty="0"/>
              <a:t>wit</a:t>
            </a:r>
            <a:r>
              <a:rPr lang="en-US" sz="3200" dirty="0"/>
              <a:t> and fewer </a:t>
            </a:r>
            <a:r>
              <a:rPr lang="en-US" sz="3200" i="1" dirty="0"/>
              <a:t>battles</a:t>
            </a:r>
            <a:r>
              <a:rPr lang="en-US" sz="3200" dirty="0"/>
              <a:t>.</a:t>
            </a:r>
            <a:endParaRPr lang="en-US" sz="3600" dirty="0"/>
          </a:p>
        </p:txBody>
      </p:sp>
    </p:spTree>
    <p:extLst>
      <p:ext uri="{BB962C8B-B14F-4D97-AF65-F5344CB8AC3E}">
        <p14:creationId xmlns:p14="http://schemas.microsoft.com/office/powerpoint/2010/main" val="37649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C7D5-F149-BE46-BEF9-7AC27820DE43}"/>
              </a:ext>
            </a:extLst>
          </p:cNvPr>
          <p:cNvSpPr>
            <a:spLocks noGrp="1"/>
          </p:cNvSpPr>
          <p:nvPr>
            <p:ph type="title"/>
          </p:nvPr>
        </p:nvSpPr>
        <p:spPr>
          <a:xfrm>
            <a:off x="609600" y="159603"/>
            <a:ext cx="11430000" cy="907198"/>
          </a:xfrm>
        </p:spPr>
        <p:txBody>
          <a:bodyPr>
            <a:normAutofit fontScale="90000"/>
          </a:bodyPr>
          <a:lstStyle/>
          <a:p>
            <a:r>
              <a:rPr lang="en-US" dirty="0"/>
              <a:t>Idea for word meaning: Words can be vectors too!!!</a:t>
            </a:r>
          </a:p>
        </p:txBody>
      </p:sp>
      <p:pic>
        <p:nvPicPr>
          <p:cNvPr id="5" name="Content Placeholder 4">
            <a:extLst>
              <a:ext uri="{FF2B5EF4-FFF2-40B4-BE49-F238E27FC236}">
                <a16:creationId xmlns:a16="http://schemas.microsoft.com/office/drawing/2014/main" id="{1B1322EE-EEB3-A445-A71F-40BC0BB6723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728936" y="1904448"/>
            <a:ext cx="10771121" cy="1849259"/>
          </a:xfrm>
        </p:spPr>
      </p:pic>
      <p:sp>
        <p:nvSpPr>
          <p:cNvPr id="6" name="TextBox 5">
            <a:extLst>
              <a:ext uri="{FF2B5EF4-FFF2-40B4-BE49-F238E27FC236}">
                <a16:creationId xmlns:a16="http://schemas.microsoft.com/office/drawing/2014/main" id="{3F27C6AF-7C63-BA43-9D3B-9299FAF3169E}"/>
              </a:ext>
            </a:extLst>
          </p:cNvPr>
          <p:cNvSpPr txBox="1"/>
          <p:nvPr/>
        </p:nvSpPr>
        <p:spPr>
          <a:xfrm>
            <a:off x="726660" y="4343400"/>
            <a:ext cx="11236740" cy="1384995"/>
          </a:xfrm>
          <a:prstGeom prst="rect">
            <a:avLst/>
          </a:prstGeom>
          <a:noFill/>
        </p:spPr>
        <p:txBody>
          <a:bodyPr wrap="square" rtlCol="0">
            <a:spAutoFit/>
          </a:bodyPr>
          <a:lstStyle/>
          <a:p>
            <a:r>
              <a:rPr lang="en-US" sz="2800" i="1" dirty="0"/>
              <a:t>battle</a:t>
            </a:r>
            <a:r>
              <a:rPr lang="en-US" sz="2800" dirty="0"/>
              <a:t> is "the kind of word that occurs in Julius Caesar and Henry V"</a:t>
            </a:r>
          </a:p>
          <a:p>
            <a:endParaRPr lang="en-US" sz="2800" dirty="0"/>
          </a:p>
          <a:p>
            <a:r>
              <a:rPr lang="en-US" sz="2800" i="1" dirty="0"/>
              <a:t>fool </a:t>
            </a:r>
            <a:r>
              <a:rPr lang="en-US" sz="2800" dirty="0"/>
              <a:t>is "the kind of word that occurs  in comedies, especially Twelfth Night"</a:t>
            </a:r>
          </a:p>
        </p:txBody>
      </p:sp>
      <p:pic>
        <p:nvPicPr>
          <p:cNvPr id="4" name="Picture 3">
            <a:extLst>
              <a:ext uri="{FF2B5EF4-FFF2-40B4-BE49-F238E27FC236}">
                <a16:creationId xmlns:a16="http://schemas.microsoft.com/office/drawing/2014/main" id="{988408B6-FE18-F542-BD5F-FB39321C94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1884541"/>
            <a:ext cx="10854279" cy="1869166"/>
          </a:xfrm>
          <a:prstGeom prst="rect">
            <a:avLst/>
          </a:prstGeom>
        </p:spPr>
      </p:pic>
    </p:spTree>
    <p:extLst>
      <p:ext uri="{BB962C8B-B14F-4D97-AF65-F5344CB8AC3E}">
        <p14:creationId xmlns:p14="http://schemas.microsoft.com/office/powerpoint/2010/main" val="36792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86605"/>
            <a:ext cx="9906000" cy="1450757"/>
          </a:xfrm>
        </p:spPr>
        <p:txBody>
          <a:bodyPr>
            <a:normAutofit/>
          </a:bodyPr>
          <a:lstStyle/>
          <a:p>
            <a:r>
              <a:rPr lang="en-US" dirty="0"/>
              <a:t>More common: word-word matrix</a:t>
            </a:r>
            <a:br>
              <a:rPr lang="en-US" dirty="0"/>
            </a:br>
            <a:r>
              <a:rPr lang="en-US" dirty="0"/>
              <a:t>(or "term-context matrix")</a:t>
            </a:r>
          </a:p>
        </p:txBody>
      </p:sp>
      <p:sp>
        <p:nvSpPr>
          <p:cNvPr id="3" name="Content Placeholder 2"/>
          <p:cNvSpPr>
            <a:spLocks noGrp="1"/>
          </p:cNvSpPr>
          <p:nvPr>
            <p:ph idx="1"/>
          </p:nvPr>
        </p:nvSpPr>
        <p:spPr>
          <a:xfrm>
            <a:off x="698860" y="2138723"/>
            <a:ext cx="11340739" cy="3333750"/>
          </a:xfrm>
        </p:spPr>
        <p:txBody>
          <a:bodyPr/>
          <a:lstStyle/>
          <a:p>
            <a:r>
              <a:rPr lang="en-US" sz="3200" dirty="0"/>
              <a:t>Two </a:t>
            </a:r>
            <a:r>
              <a:rPr lang="en-US" sz="3200" b="1" dirty="0"/>
              <a:t>words</a:t>
            </a:r>
            <a:r>
              <a:rPr lang="en-US" sz="3200" dirty="0"/>
              <a:t> are similar in meaning if their context vectors are similar</a:t>
            </a:r>
          </a:p>
          <a:p>
            <a:endParaRPr lang="en-US" sz="1800" dirty="0"/>
          </a:p>
        </p:txBody>
      </p:sp>
      <p:sp>
        <p:nvSpPr>
          <p:cNvPr id="4" name="Slide Number Placeholder 3"/>
          <p:cNvSpPr>
            <a:spLocks noGrp="1"/>
          </p:cNvSpPr>
          <p:nvPr>
            <p:ph type="sldNum" sz="quarter" idx="12"/>
          </p:nvPr>
        </p:nvSpPr>
        <p:spPr>
          <a:xfrm>
            <a:off x="1524000" y="7239000"/>
            <a:ext cx="1981200" cy="342900"/>
          </a:xfrm>
          <a:prstGeom prst="rect">
            <a:avLst/>
          </a:prstGeom>
        </p:spPr>
        <p:txBody>
          <a:bodyPr/>
          <a:lstStyle/>
          <a:p>
            <a:fld id="{10F35DC5-7E65-8247-99AB-4E984F8A921E}" type="slidenum">
              <a:rPr lang="en-US" smtClean="0"/>
              <a:pPr/>
              <a:t>39</a:t>
            </a:fld>
            <a:endParaRPr lang="en-US"/>
          </a:p>
        </p:txBody>
      </p:sp>
      <p:pic>
        <p:nvPicPr>
          <p:cNvPr id="5" name="Picture 4">
            <a:extLst>
              <a:ext uri="{FF2B5EF4-FFF2-40B4-BE49-F238E27FC236}">
                <a16:creationId xmlns:a16="http://schemas.microsoft.com/office/drawing/2014/main" id="{75F3EF14-D0EA-3648-A881-4A5986659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1" y="3117597"/>
            <a:ext cx="9749121" cy="1376002"/>
          </a:xfrm>
          <a:prstGeom prst="rect">
            <a:avLst/>
          </a:prstGeom>
        </p:spPr>
      </p:pic>
      <p:pic>
        <p:nvPicPr>
          <p:cNvPr id="14" name="Picture 13">
            <a:extLst>
              <a:ext uri="{FF2B5EF4-FFF2-40B4-BE49-F238E27FC236}">
                <a16:creationId xmlns:a16="http://schemas.microsoft.com/office/drawing/2014/main" id="{9F7B9B02-D694-274E-A5C1-41CD1E4B95B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9717" y="4994650"/>
            <a:ext cx="10272565" cy="1758367"/>
          </a:xfrm>
          <a:prstGeom prst="rect">
            <a:avLst/>
          </a:prstGeom>
        </p:spPr>
      </p:pic>
    </p:spTree>
    <p:extLst>
      <p:ext uri="{BB962C8B-B14F-4D97-AF65-F5344CB8AC3E}">
        <p14:creationId xmlns:p14="http://schemas.microsoft.com/office/powerpoint/2010/main" val="1075894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66DEC2-5B12-494D-A00C-FBAD25A09C68}"/>
              </a:ext>
            </a:extLst>
          </p:cNvPr>
          <p:cNvSpPr/>
          <p:nvPr/>
        </p:nvSpPr>
        <p:spPr>
          <a:xfrm>
            <a:off x="2222500" y="1866763"/>
            <a:ext cx="10091184" cy="3046988"/>
          </a:xfrm>
          <a:prstGeom prst="rect">
            <a:avLst/>
          </a:prstGeom>
        </p:spPr>
        <p:txBody>
          <a:bodyPr wrap="square">
            <a:spAutoFit/>
          </a:bodyPr>
          <a:lstStyle/>
          <a:p>
            <a:r>
              <a:rPr lang="en-US" sz="4800" dirty="0">
                <a:latin typeface="Calibri" panose="020F0502020204030204" pitchFamily="34" charset="0"/>
                <a:cs typeface="Calibri" panose="020F0502020204030204" pitchFamily="34" charset="0"/>
              </a:rPr>
              <a:t>mouse (N)</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1. any of numerous small rodents...</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2. a hand-operated device that controls a cursor... </a:t>
            </a:r>
            <a:endParaRPr lang="en-US" sz="5400" dirty="0">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a:xfrm>
            <a:off x="990600" y="184516"/>
            <a:ext cx="9220200" cy="721741"/>
          </a:xfrm>
        </p:spPr>
        <p:txBody>
          <a:bodyPr>
            <a:normAutofit/>
          </a:bodyPr>
          <a:lstStyle/>
          <a:p>
            <a:r>
              <a:rPr lang="en-US" dirty="0"/>
              <a:t>Lemmas and senses</a:t>
            </a:r>
          </a:p>
        </p:txBody>
      </p:sp>
      <p:sp>
        <p:nvSpPr>
          <p:cNvPr id="10" name="TextBox 9"/>
          <p:cNvSpPr txBox="1"/>
          <p:nvPr/>
        </p:nvSpPr>
        <p:spPr>
          <a:xfrm>
            <a:off x="229139" y="3038133"/>
            <a:ext cx="1266693" cy="646331"/>
          </a:xfrm>
          <a:prstGeom prst="rect">
            <a:avLst/>
          </a:prstGeom>
          <a:noFill/>
        </p:spPr>
        <p:txBody>
          <a:bodyPr wrap="none" rtlCol="0">
            <a:spAutoFit/>
          </a:bodyPr>
          <a:lstStyle/>
          <a:p>
            <a:r>
              <a:rPr lang="en-US" sz="3600" b="1" dirty="0">
                <a:solidFill>
                  <a:srgbClr val="0432FF"/>
                </a:solidFill>
              </a:rPr>
              <a:t>sense</a:t>
            </a:r>
            <a:endParaRPr lang="en-US" b="1" dirty="0">
              <a:solidFill>
                <a:srgbClr val="0432FF"/>
              </a:solidFill>
            </a:endParaRPr>
          </a:p>
        </p:txBody>
      </p:sp>
      <p:sp>
        <p:nvSpPr>
          <p:cNvPr id="9" name="TextBox 8"/>
          <p:cNvSpPr txBox="1"/>
          <p:nvPr/>
        </p:nvSpPr>
        <p:spPr>
          <a:xfrm>
            <a:off x="3596654" y="1066800"/>
            <a:ext cx="1508746" cy="646331"/>
          </a:xfrm>
          <a:prstGeom prst="rect">
            <a:avLst/>
          </a:prstGeom>
          <a:noFill/>
        </p:spPr>
        <p:txBody>
          <a:bodyPr wrap="none" rtlCol="0">
            <a:spAutoFit/>
          </a:bodyPr>
          <a:lstStyle/>
          <a:p>
            <a:r>
              <a:rPr lang="en-US" sz="3600" b="1" dirty="0">
                <a:solidFill>
                  <a:srgbClr val="0432FF"/>
                </a:solidFill>
              </a:rPr>
              <a:t>lemma</a:t>
            </a:r>
            <a:endParaRPr lang="en-US" b="1" dirty="0">
              <a:solidFill>
                <a:srgbClr val="0432FF"/>
              </a:solidFill>
            </a:endParaRPr>
          </a:p>
        </p:txBody>
      </p:sp>
      <p:cxnSp>
        <p:nvCxnSpPr>
          <p:cNvPr id="22" name="Straight Arrow Connector 21"/>
          <p:cNvCxnSpPr>
            <a:cxnSpLocks/>
            <a:stCxn id="10" idx="3"/>
          </p:cNvCxnSpPr>
          <p:nvPr/>
        </p:nvCxnSpPr>
        <p:spPr>
          <a:xfrm flipV="1">
            <a:off x="1495832" y="3038133"/>
            <a:ext cx="726668" cy="323166"/>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050C75-D1B0-6A43-A320-52ECC12FC382}"/>
              </a:ext>
            </a:extLst>
          </p:cNvPr>
          <p:cNvCxnSpPr>
            <a:cxnSpLocks/>
          </p:cNvCxnSpPr>
          <p:nvPr/>
        </p:nvCxnSpPr>
        <p:spPr>
          <a:xfrm>
            <a:off x="1508532" y="3616878"/>
            <a:ext cx="713968" cy="19312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905AC17-AA34-3845-B455-2A4F2BB5248A}"/>
              </a:ext>
            </a:extLst>
          </p:cNvPr>
          <p:cNvCxnSpPr>
            <a:cxnSpLocks/>
            <a:stCxn id="9" idx="2"/>
          </p:cNvCxnSpPr>
          <p:nvPr/>
        </p:nvCxnSpPr>
        <p:spPr>
          <a:xfrm flipH="1">
            <a:off x="3596654" y="1713131"/>
            <a:ext cx="754373" cy="344269"/>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928984D-7B4F-BC47-B914-F4D855400404}"/>
              </a:ext>
            </a:extLst>
          </p:cNvPr>
          <p:cNvSpPr/>
          <p:nvPr/>
        </p:nvSpPr>
        <p:spPr>
          <a:xfrm>
            <a:off x="741248" y="5468034"/>
            <a:ext cx="11103168" cy="1200329"/>
          </a:xfrm>
          <a:prstGeom prst="rect">
            <a:avLst/>
          </a:prstGeom>
        </p:spPr>
        <p:txBody>
          <a:bodyPr wrap="none">
            <a:spAutoFit/>
          </a:bodyPr>
          <a:lstStyle/>
          <a:p>
            <a:r>
              <a:rPr lang="en-US" sz="3600" dirty="0"/>
              <a:t>A </a:t>
            </a:r>
            <a:r>
              <a:rPr lang="en-US" sz="3600" dirty="0">
                <a:solidFill>
                  <a:srgbClr val="0000FF"/>
                </a:solidFill>
              </a:rPr>
              <a:t>sense</a:t>
            </a:r>
            <a:r>
              <a:rPr lang="en-US" sz="3600" dirty="0"/>
              <a:t> or “</a:t>
            </a:r>
            <a:r>
              <a:rPr lang="en-US" sz="3600" dirty="0">
                <a:solidFill>
                  <a:srgbClr val="0000FF"/>
                </a:solidFill>
              </a:rPr>
              <a:t>concept</a:t>
            </a:r>
            <a:r>
              <a:rPr lang="en-US" sz="3600" dirty="0"/>
              <a:t>” is the meaning component of a word</a:t>
            </a:r>
          </a:p>
          <a:p>
            <a:r>
              <a:rPr lang="en-US" sz="3600" dirty="0"/>
              <a:t>Lemmas can be </a:t>
            </a:r>
            <a:r>
              <a:rPr lang="en-US" sz="3600" dirty="0">
                <a:solidFill>
                  <a:srgbClr val="0000FF"/>
                </a:solidFill>
              </a:rPr>
              <a:t>polysemous</a:t>
            </a:r>
            <a:r>
              <a:rPr lang="en-US" sz="3600" dirty="0"/>
              <a:t> (have multiple senses)</a:t>
            </a:r>
          </a:p>
        </p:txBody>
      </p:sp>
      <p:sp>
        <p:nvSpPr>
          <p:cNvPr id="42" name="TextBox 41">
            <a:extLst>
              <a:ext uri="{FF2B5EF4-FFF2-40B4-BE49-F238E27FC236}">
                <a16:creationId xmlns:a16="http://schemas.microsoft.com/office/drawing/2014/main" id="{3A1A4215-6082-D347-9D47-9D6E4062CA78}"/>
              </a:ext>
            </a:extLst>
          </p:cNvPr>
          <p:cNvSpPr txBox="1"/>
          <p:nvPr/>
        </p:nvSpPr>
        <p:spPr>
          <a:xfrm>
            <a:off x="7427703" y="4542898"/>
            <a:ext cx="4442113" cy="369332"/>
          </a:xfrm>
          <a:prstGeom prst="rect">
            <a:avLst/>
          </a:prstGeom>
          <a:noFill/>
        </p:spPr>
        <p:txBody>
          <a:bodyPr wrap="none" rtlCol="0">
            <a:spAutoFit/>
          </a:bodyPr>
          <a:lstStyle/>
          <a:p>
            <a:r>
              <a:rPr lang="en-US" dirty="0"/>
              <a:t>Modified from the online thesaurus WordNet</a:t>
            </a:r>
          </a:p>
        </p:txBody>
      </p:sp>
    </p:spTree>
    <p:extLst>
      <p:ext uri="{BB962C8B-B14F-4D97-AF65-F5344CB8AC3E}">
        <p14:creationId xmlns:p14="http://schemas.microsoft.com/office/powerpoint/2010/main" val="994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4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5F2B2-DA96-F749-AC1D-9C11BF68E18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B414293-A28B-0B4A-860A-D4AA3E9B155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05001" y="381000"/>
            <a:ext cx="8635999" cy="6096000"/>
          </a:xfrm>
        </p:spPr>
      </p:pic>
    </p:spTree>
    <p:extLst>
      <p:ext uri="{BB962C8B-B14F-4D97-AF65-F5344CB8AC3E}">
        <p14:creationId xmlns:p14="http://schemas.microsoft.com/office/powerpoint/2010/main" val="9250099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45573720"/>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a:xfrm>
            <a:off x="4191000" y="297181"/>
            <a:ext cx="8001000" cy="5257800"/>
          </a:xfrm>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0173658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F769-C5F2-404E-9D86-FC306D7FC763}"/>
              </a:ext>
            </a:extLst>
          </p:cNvPr>
          <p:cNvSpPr>
            <a:spLocks noGrp="1"/>
          </p:cNvSpPr>
          <p:nvPr>
            <p:ph type="title"/>
          </p:nvPr>
        </p:nvSpPr>
        <p:spPr>
          <a:xfrm>
            <a:off x="1097280" y="312004"/>
            <a:ext cx="11094720" cy="907196"/>
          </a:xfrm>
        </p:spPr>
        <p:txBody>
          <a:bodyPr>
            <a:normAutofit fontScale="90000"/>
          </a:bodyPr>
          <a:lstStyle/>
          <a:p>
            <a:r>
              <a:rPr lang="en-US" dirty="0"/>
              <a:t>Computing word similarity: Dot product and cosine</a:t>
            </a:r>
          </a:p>
        </p:txBody>
      </p:sp>
      <p:sp>
        <p:nvSpPr>
          <p:cNvPr id="3" name="Content Placeholder 2">
            <a:extLst>
              <a:ext uri="{FF2B5EF4-FFF2-40B4-BE49-F238E27FC236}">
                <a16:creationId xmlns:a16="http://schemas.microsoft.com/office/drawing/2014/main" id="{CB5D5BD6-BBA3-D04A-AE9E-D36C135AF2E2}"/>
              </a:ext>
            </a:extLst>
          </p:cNvPr>
          <p:cNvSpPr>
            <a:spLocks noGrp="1"/>
          </p:cNvSpPr>
          <p:nvPr>
            <p:ph idx="1"/>
          </p:nvPr>
        </p:nvSpPr>
        <p:spPr/>
        <p:txBody>
          <a:bodyPr/>
          <a:lstStyle/>
          <a:p>
            <a:r>
              <a:rPr lang="en-US" dirty="0"/>
              <a:t>The dot product between two vectors is a scalar:</a:t>
            </a:r>
          </a:p>
          <a:p>
            <a:endParaRPr lang="en-US" dirty="0"/>
          </a:p>
          <a:p>
            <a:endParaRPr lang="en-US" dirty="0"/>
          </a:p>
          <a:p>
            <a:r>
              <a:rPr lang="en-US" dirty="0"/>
              <a:t>The dot product tends to be high when the two vectors have large values in the same dimensions</a:t>
            </a:r>
          </a:p>
          <a:p>
            <a:r>
              <a:rPr lang="en-US" dirty="0"/>
              <a:t>Dot product can thus be a useful similarity metric between vectors</a:t>
            </a:r>
          </a:p>
          <a:p>
            <a:endParaRPr lang="en-US" dirty="0"/>
          </a:p>
        </p:txBody>
      </p:sp>
      <p:pic>
        <p:nvPicPr>
          <p:cNvPr id="5" name="Picture 4">
            <a:extLst>
              <a:ext uri="{FF2B5EF4-FFF2-40B4-BE49-F238E27FC236}">
                <a16:creationId xmlns:a16="http://schemas.microsoft.com/office/drawing/2014/main" id="{E1948E89-82EB-114E-89F9-49201B69A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040" y="2362200"/>
            <a:ext cx="9255919" cy="1134825"/>
          </a:xfrm>
          <a:prstGeom prst="rect">
            <a:avLst/>
          </a:prstGeom>
        </p:spPr>
      </p:pic>
    </p:spTree>
    <p:extLst>
      <p:ext uri="{BB962C8B-B14F-4D97-AF65-F5344CB8AC3E}">
        <p14:creationId xmlns:p14="http://schemas.microsoft.com/office/powerpoint/2010/main" val="13353308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EBD1C-5FAB-8642-AC34-211CD19ED56C}"/>
              </a:ext>
            </a:extLst>
          </p:cNvPr>
          <p:cNvSpPr>
            <a:spLocks noGrp="1"/>
          </p:cNvSpPr>
          <p:nvPr>
            <p:ph type="title"/>
          </p:nvPr>
        </p:nvSpPr>
        <p:spPr/>
        <p:txBody>
          <a:bodyPr/>
          <a:lstStyle/>
          <a:p>
            <a:r>
              <a:rPr lang="en-US" dirty="0"/>
              <a:t>Problem with raw dot-product</a:t>
            </a:r>
          </a:p>
        </p:txBody>
      </p:sp>
      <p:sp>
        <p:nvSpPr>
          <p:cNvPr id="6" name="Content Placeholder 5">
            <a:extLst>
              <a:ext uri="{FF2B5EF4-FFF2-40B4-BE49-F238E27FC236}">
                <a16:creationId xmlns:a16="http://schemas.microsoft.com/office/drawing/2014/main" id="{7B2D3B5D-9AF3-6544-95F4-977FCCB0ED39}"/>
              </a:ext>
            </a:extLst>
          </p:cNvPr>
          <p:cNvSpPr>
            <a:spLocks noGrp="1"/>
          </p:cNvSpPr>
          <p:nvPr>
            <p:ph idx="1"/>
          </p:nvPr>
        </p:nvSpPr>
        <p:spPr>
          <a:xfrm>
            <a:off x="1097281" y="1600200"/>
            <a:ext cx="10058401" cy="5257800"/>
          </a:xfrm>
        </p:spPr>
        <p:txBody>
          <a:bodyPr>
            <a:normAutofit fontScale="92500" lnSpcReduction="10000"/>
          </a:bodyPr>
          <a:lstStyle/>
          <a:p>
            <a:r>
              <a:rPr lang="en-US" dirty="0"/>
              <a:t>Dot product favors long vectors</a:t>
            </a:r>
          </a:p>
          <a:p>
            <a:r>
              <a:rPr lang="en-US" dirty="0"/>
              <a:t>Dot product is higher if a vector is longer (has higher values in many dimension)</a:t>
            </a:r>
          </a:p>
          <a:p>
            <a:r>
              <a:rPr lang="en-US" dirty="0"/>
              <a:t>Vector length:</a:t>
            </a:r>
          </a:p>
          <a:p>
            <a:endParaRPr lang="en-US" dirty="0"/>
          </a:p>
          <a:p>
            <a:endParaRPr lang="en-US" dirty="0"/>
          </a:p>
          <a:p>
            <a:r>
              <a:rPr lang="en-US" dirty="0"/>
              <a:t>Frequent words (of, the, you) have long vectors (since they occur many times with other words).</a:t>
            </a:r>
          </a:p>
          <a:p>
            <a:r>
              <a:rPr lang="en-US" dirty="0"/>
              <a:t>So dot product overly favors frequent words</a:t>
            </a:r>
          </a:p>
        </p:txBody>
      </p:sp>
      <p:pic>
        <p:nvPicPr>
          <p:cNvPr id="8" name="Picture 7">
            <a:extLst>
              <a:ext uri="{FF2B5EF4-FFF2-40B4-BE49-F238E27FC236}">
                <a16:creationId xmlns:a16="http://schemas.microsoft.com/office/drawing/2014/main" id="{63085B1C-4C5C-3C4B-AEAF-7EBE187A3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2400" y="3276600"/>
            <a:ext cx="2819400" cy="1583499"/>
          </a:xfrm>
          <a:prstGeom prst="rect">
            <a:avLst/>
          </a:prstGeom>
        </p:spPr>
      </p:pic>
    </p:spTree>
    <p:extLst>
      <p:ext uri="{BB962C8B-B14F-4D97-AF65-F5344CB8AC3E}">
        <p14:creationId xmlns:p14="http://schemas.microsoft.com/office/powerpoint/2010/main" val="36685298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533400" y="228601"/>
            <a:ext cx="11506200" cy="1078270"/>
          </a:xfrm>
        </p:spPr>
        <p:txBody>
          <a:bodyPr>
            <a:normAutofit fontScale="90000"/>
          </a:bodyPr>
          <a:lstStyle/>
          <a:p>
            <a:pPr eaLnBrk="1" hangingPunct="1"/>
            <a:r>
              <a:rPr lang="en-US" dirty="0">
                <a:ea typeface="ＭＳ Ｐゴシック" charset="-128"/>
                <a:cs typeface="ＭＳ Ｐゴシック" charset="-128"/>
              </a:rPr>
              <a:t>Alternative: cosine for computing word similarity</a:t>
            </a:r>
          </a:p>
        </p:txBody>
      </p:sp>
      <p:pic>
        <p:nvPicPr>
          <p:cNvPr id="6" name="Picture 5">
            <a:extLst>
              <a:ext uri="{FF2B5EF4-FFF2-40B4-BE49-F238E27FC236}">
                <a16:creationId xmlns:a16="http://schemas.microsoft.com/office/drawing/2014/main" id="{4AE8DA65-28F6-6F41-A908-3E2DCE16D2A9}"/>
              </a:ext>
            </a:extLst>
          </p:cNvPr>
          <p:cNvPicPr>
            <a:picLocks noChangeAspect="1"/>
          </p:cNvPicPr>
          <p:nvPr/>
        </p:nvPicPr>
        <p:blipFill>
          <a:blip r:embed="rId3"/>
          <a:stretch>
            <a:fillRect/>
          </a:stretch>
        </p:blipFill>
        <p:spPr>
          <a:xfrm>
            <a:off x="2428191" y="1306871"/>
            <a:ext cx="7335618" cy="2807892"/>
          </a:xfrm>
          <a:prstGeom prst="rect">
            <a:avLst/>
          </a:prstGeom>
        </p:spPr>
      </p:pic>
      <p:pic>
        <p:nvPicPr>
          <p:cNvPr id="2" name="Picture 1">
            <a:extLst>
              <a:ext uri="{FF2B5EF4-FFF2-40B4-BE49-F238E27FC236}">
                <a16:creationId xmlns:a16="http://schemas.microsoft.com/office/drawing/2014/main" id="{7E67647D-6516-6D4E-8DA5-6EB5BCFCC4C5}"/>
              </a:ext>
            </a:extLst>
          </p:cNvPr>
          <p:cNvPicPr>
            <a:picLocks noChangeAspect="1"/>
          </p:cNvPicPr>
          <p:nvPr/>
        </p:nvPicPr>
        <p:blipFill>
          <a:blip r:embed="rId4"/>
          <a:stretch>
            <a:fillRect/>
          </a:stretch>
        </p:blipFill>
        <p:spPr>
          <a:xfrm>
            <a:off x="4819650" y="5385036"/>
            <a:ext cx="2552700" cy="1219623"/>
          </a:xfrm>
          <a:prstGeom prst="rect">
            <a:avLst/>
          </a:prstGeom>
        </p:spPr>
      </p:pic>
      <p:sp>
        <p:nvSpPr>
          <p:cNvPr id="3" name="TextBox 2">
            <a:extLst>
              <a:ext uri="{FF2B5EF4-FFF2-40B4-BE49-F238E27FC236}">
                <a16:creationId xmlns:a16="http://schemas.microsoft.com/office/drawing/2014/main" id="{76E53813-0115-664A-8ED9-910D01605617}"/>
              </a:ext>
            </a:extLst>
          </p:cNvPr>
          <p:cNvSpPr txBox="1"/>
          <p:nvPr/>
        </p:nvSpPr>
        <p:spPr>
          <a:xfrm>
            <a:off x="2133600" y="4671112"/>
            <a:ext cx="9202647" cy="738664"/>
          </a:xfrm>
          <a:prstGeom prst="rect">
            <a:avLst/>
          </a:prstGeom>
          <a:noFill/>
        </p:spPr>
        <p:txBody>
          <a:bodyPr wrap="none" rtlCol="0">
            <a:spAutoFit/>
          </a:bodyPr>
          <a:lstStyle/>
          <a:p>
            <a:r>
              <a:rPr lang="en-US" sz="2400" dirty="0"/>
              <a:t>Based on the definition of the dot product between two vectors a and b </a:t>
            </a:r>
          </a:p>
          <a:p>
            <a:endParaRPr lang="en-US" dirty="0"/>
          </a:p>
        </p:txBody>
      </p:sp>
    </p:spTree>
    <p:extLst>
      <p:ext uri="{BB962C8B-B14F-4D97-AF65-F5344CB8AC3E}">
        <p14:creationId xmlns:p14="http://schemas.microsoft.com/office/powerpoint/2010/main" val="16851750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as a similarity metric</a:t>
            </a:r>
          </a:p>
        </p:txBody>
      </p:sp>
      <p:sp>
        <p:nvSpPr>
          <p:cNvPr id="3" name="Content Placeholder 2"/>
          <p:cNvSpPr>
            <a:spLocks noGrp="1"/>
          </p:cNvSpPr>
          <p:nvPr>
            <p:ph idx="1"/>
          </p:nvPr>
        </p:nvSpPr>
        <p:spPr>
          <a:xfrm>
            <a:off x="609600" y="2209799"/>
            <a:ext cx="10546080" cy="4488597"/>
          </a:xfrm>
        </p:spPr>
        <p:txBody>
          <a:bodyPr>
            <a:normAutofit/>
          </a:bodyPr>
          <a:lstStyle/>
          <a:p>
            <a:r>
              <a:rPr lang="en-US" sz="3200" dirty="0"/>
              <a:t>-1: vectors point in opposite directions </a:t>
            </a:r>
          </a:p>
          <a:p>
            <a:r>
              <a:rPr lang="en-US" sz="3200" dirty="0"/>
              <a:t>+1:  vectors point in same directions</a:t>
            </a:r>
          </a:p>
          <a:p>
            <a:r>
              <a:rPr lang="en-US" sz="3200" dirty="0"/>
              <a:t>0: vectors are orthogonal</a:t>
            </a:r>
          </a:p>
          <a:p>
            <a:endParaRPr lang="en-US" sz="3200" dirty="0"/>
          </a:p>
          <a:p>
            <a:endParaRPr lang="en-US" sz="3200" dirty="0"/>
          </a:p>
          <a:p>
            <a:r>
              <a:rPr lang="en-US" dirty="0"/>
              <a:t>But since raw frequency values are non-negative, the cosine for term-term matrix vectors ranges from 0–1 </a:t>
            </a:r>
            <a:endParaRPr lang="en-US" sz="3200" dirty="0"/>
          </a:p>
          <a:p>
            <a:endParaRPr lang="en-US" sz="3200" dirty="0"/>
          </a:p>
          <a:p>
            <a:endParaRPr lang="en-US" dirty="0"/>
          </a:p>
          <a:p>
            <a:endParaRPr lang="en-US" dirty="0"/>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46</a:t>
            </a:fld>
            <a:endParaRPr lang="en-US"/>
          </a:p>
        </p:txBody>
      </p:sp>
      <p:pic>
        <p:nvPicPr>
          <p:cNvPr id="5" name="Picture 4"/>
          <p:cNvPicPr>
            <a:picLocks noChangeAspect="1"/>
          </p:cNvPicPr>
          <p:nvPr/>
        </p:nvPicPr>
        <p:blipFill>
          <a:blip r:embed="rId3"/>
          <a:srcRect t="16666" b="16666"/>
          <a:stretch>
            <a:fillRect/>
          </a:stretch>
        </p:blipFill>
        <p:spPr bwMode="auto">
          <a:xfrm>
            <a:off x="7124700" y="1643796"/>
            <a:ext cx="4429126" cy="2952750"/>
          </a:xfrm>
          <a:prstGeom prst="rect">
            <a:avLst/>
          </a:prstGeom>
          <a:noFill/>
          <a:ln w="9525">
            <a:noFill/>
            <a:miter lim="800000"/>
            <a:headEnd/>
            <a:tailEnd/>
          </a:ln>
        </p:spPr>
      </p:pic>
    </p:spTree>
    <p:extLst>
      <p:ext uri="{BB962C8B-B14F-4D97-AF65-F5344CB8AC3E}">
        <p14:creationId xmlns:p14="http://schemas.microsoft.com/office/powerpoint/2010/main" val="112881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5453825"/>
              </p:ext>
            </p:extLst>
          </p:nvPr>
        </p:nvGraphicFramePr>
        <p:xfrm>
          <a:off x="6629400" y="1447800"/>
          <a:ext cx="4800600" cy="1828800"/>
        </p:xfrm>
        <a:graphic>
          <a:graphicData uri="http://schemas.openxmlformats.org/drawingml/2006/table">
            <a:tbl>
              <a:tblPr firstRow="1" bandRow="1">
                <a:tableStyleId>{5C22544A-7EE6-4342-B048-85BDC9FD1C3A}</a:tableStyleId>
              </a:tblPr>
              <a:tblGrid>
                <a:gridCol w="1703439">
                  <a:extLst>
                    <a:ext uri="{9D8B030D-6E8A-4147-A177-3AD203B41FA5}">
                      <a16:colId xmlns:a16="http://schemas.microsoft.com/office/drawing/2014/main" val="20000"/>
                    </a:ext>
                  </a:extLst>
                </a:gridCol>
                <a:gridCol w="779630">
                  <a:extLst>
                    <a:ext uri="{9D8B030D-6E8A-4147-A177-3AD203B41FA5}">
                      <a16:colId xmlns:a16="http://schemas.microsoft.com/office/drawing/2014/main" val="20001"/>
                    </a:ext>
                  </a:extLst>
                </a:gridCol>
                <a:gridCol w="869731">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tblGrid>
              <a:tr h="400050">
                <a:tc>
                  <a:txBody>
                    <a:bodyPr/>
                    <a:lstStyle/>
                    <a:p>
                      <a:endParaRPr lang="en-US" sz="2400" dirty="0"/>
                    </a:p>
                  </a:txBody>
                  <a:tcPr/>
                </a:tc>
                <a:tc>
                  <a:txBody>
                    <a:bodyPr/>
                    <a:lstStyle/>
                    <a:p>
                      <a:r>
                        <a:rPr lang="en-US" sz="2400" dirty="0"/>
                        <a:t>pie</a:t>
                      </a:r>
                    </a:p>
                  </a:txBody>
                  <a:tcPr/>
                </a:tc>
                <a:tc>
                  <a:txBody>
                    <a:bodyPr/>
                    <a:lstStyle/>
                    <a:p>
                      <a:r>
                        <a:rPr lang="en-US" sz="2400" dirty="0"/>
                        <a:t>data</a:t>
                      </a:r>
                    </a:p>
                  </a:txBody>
                  <a:tcPr/>
                </a:tc>
                <a:tc>
                  <a:txBody>
                    <a:bodyPr/>
                    <a:lstStyle/>
                    <a:p>
                      <a:r>
                        <a:rPr lang="en-US" sz="2400" dirty="0"/>
                        <a:t>computer</a:t>
                      </a:r>
                    </a:p>
                  </a:txBody>
                  <a:tcPr/>
                </a:tc>
                <a:extLst>
                  <a:ext uri="{0D108BD9-81ED-4DB2-BD59-A6C34878D82A}">
                    <a16:rowId xmlns:a16="http://schemas.microsoft.com/office/drawing/2014/main" val="10000"/>
                  </a:ext>
                </a:extLst>
              </a:tr>
              <a:tr h="400050">
                <a:tc>
                  <a:txBody>
                    <a:bodyPr/>
                    <a:lstStyle/>
                    <a:p>
                      <a:r>
                        <a:rPr lang="en-US" sz="2400" dirty="0"/>
                        <a:t>cherry</a:t>
                      </a:r>
                    </a:p>
                  </a:txBody>
                  <a:tcPr/>
                </a:tc>
                <a:tc>
                  <a:txBody>
                    <a:bodyPr/>
                    <a:lstStyle/>
                    <a:p>
                      <a:r>
                        <a:rPr lang="en-US" sz="2400" dirty="0"/>
                        <a:t>442</a:t>
                      </a:r>
                    </a:p>
                  </a:txBody>
                  <a:tcPr/>
                </a:tc>
                <a:tc>
                  <a:txBody>
                    <a:bodyPr/>
                    <a:lstStyle/>
                    <a:p>
                      <a:r>
                        <a:rPr lang="en-US" sz="2400" dirty="0"/>
                        <a:t>8</a:t>
                      </a:r>
                    </a:p>
                  </a:txBody>
                  <a:tcPr/>
                </a:tc>
                <a:tc>
                  <a:txBody>
                    <a:bodyPr/>
                    <a:lstStyle/>
                    <a:p>
                      <a:r>
                        <a:rPr lang="en-US" sz="2400" dirty="0"/>
                        <a:t>2</a:t>
                      </a:r>
                    </a:p>
                  </a:txBody>
                  <a:tcPr/>
                </a:tc>
                <a:extLst>
                  <a:ext uri="{0D108BD9-81ED-4DB2-BD59-A6C34878D82A}">
                    <a16:rowId xmlns:a16="http://schemas.microsoft.com/office/drawing/2014/main" val="10001"/>
                  </a:ext>
                </a:extLst>
              </a:tr>
              <a:tr h="400050">
                <a:tc>
                  <a:txBody>
                    <a:bodyPr/>
                    <a:lstStyle/>
                    <a:p>
                      <a:r>
                        <a:rPr lang="en-US" sz="2400" dirty="0"/>
                        <a:t>digital</a:t>
                      </a:r>
                    </a:p>
                  </a:txBody>
                  <a:tcPr/>
                </a:tc>
                <a:tc>
                  <a:txBody>
                    <a:bodyPr/>
                    <a:lstStyle/>
                    <a:p>
                      <a:r>
                        <a:rPr lang="en-US" sz="2400" dirty="0"/>
                        <a:t>5</a:t>
                      </a:r>
                    </a:p>
                  </a:txBody>
                  <a:tcPr/>
                </a:tc>
                <a:tc>
                  <a:txBody>
                    <a:bodyPr/>
                    <a:lstStyle/>
                    <a:p>
                      <a:r>
                        <a:rPr lang="en-US" sz="2400" dirty="0"/>
                        <a:t>1683</a:t>
                      </a:r>
                    </a:p>
                  </a:txBody>
                  <a:tcPr/>
                </a:tc>
                <a:tc>
                  <a:txBody>
                    <a:bodyPr/>
                    <a:lstStyle/>
                    <a:p>
                      <a:r>
                        <a:rPr lang="en-US" sz="2400" dirty="0"/>
                        <a:t>1670</a:t>
                      </a:r>
                    </a:p>
                  </a:txBody>
                  <a:tcPr/>
                </a:tc>
                <a:extLst>
                  <a:ext uri="{0D108BD9-81ED-4DB2-BD59-A6C34878D82A}">
                    <a16:rowId xmlns:a16="http://schemas.microsoft.com/office/drawing/2014/main" val="10002"/>
                  </a:ext>
                </a:extLst>
              </a:tr>
              <a:tr h="400050">
                <a:tc>
                  <a:txBody>
                    <a:bodyPr/>
                    <a:lstStyle/>
                    <a:p>
                      <a:r>
                        <a:rPr lang="en-US" sz="2400" dirty="0"/>
                        <a:t>information</a:t>
                      </a:r>
                    </a:p>
                  </a:txBody>
                  <a:tcPr/>
                </a:tc>
                <a:tc>
                  <a:txBody>
                    <a:bodyPr/>
                    <a:lstStyle/>
                    <a:p>
                      <a:r>
                        <a:rPr lang="en-US" sz="2400" dirty="0"/>
                        <a:t>5</a:t>
                      </a:r>
                    </a:p>
                  </a:txBody>
                  <a:tcPr/>
                </a:tc>
                <a:tc>
                  <a:txBody>
                    <a:bodyPr/>
                    <a:lstStyle/>
                    <a:p>
                      <a:r>
                        <a:rPr lang="en-US" sz="2400" dirty="0"/>
                        <a:t>3982</a:t>
                      </a:r>
                    </a:p>
                  </a:txBody>
                  <a:tcPr/>
                </a:tc>
                <a:tc>
                  <a:txBody>
                    <a:bodyPr/>
                    <a:lstStyle/>
                    <a:p>
                      <a:r>
                        <a:rPr lang="en-US" sz="2400" dirty="0"/>
                        <a:t>3325</a:t>
                      </a:r>
                    </a:p>
                  </a:txBody>
                  <a:tcPr/>
                </a:tc>
                <a:extLst>
                  <a:ext uri="{0D108BD9-81ED-4DB2-BD59-A6C34878D82A}">
                    <a16:rowId xmlns:a16="http://schemas.microsoft.com/office/drawing/2014/main" val="10003"/>
                  </a:ext>
                </a:extLst>
              </a:tr>
            </a:tbl>
          </a:graphicData>
        </a:graphic>
      </p:graphicFrame>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47</a:t>
            </a:fld>
            <a:endParaRPr lang="en-US"/>
          </a:p>
        </p:txBody>
      </p:sp>
      <p:graphicFrame>
        <p:nvGraphicFramePr>
          <p:cNvPr id="10" name="Content Placeholder 3"/>
          <p:cNvGraphicFramePr>
            <a:graphicFrameLocks noChangeAspect="1"/>
          </p:cNvGraphicFramePr>
          <p:nvPr>
            <p:extLst>
              <p:ext uri="{D42A27DB-BD31-4B8C-83A1-F6EECF244321}">
                <p14:modId xmlns:p14="http://schemas.microsoft.com/office/powerpoint/2010/main" val="823536138"/>
              </p:ext>
            </p:extLst>
          </p:nvPr>
        </p:nvGraphicFramePr>
        <p:xfrm>
          <a:off x="526511" y="1568463"/>
          <a:ext cx="5430315" cy="1250937"/>
        </p:xfrm>
        <a:graphic>
          <a:graphicData uri="http://schemas.openxmlformats.org/presentationml/2006/ole">
            <mc:AlternateContent xmlns:mc="http://schemas.openxmlformats.org/markup-compatibility/2006">
              <mc:Choice xmlns:v="urn:schemas-microsoft-com:vml" Requires="v">
                <p:oleObj name="Equation" r:id="rId3" imgW="2921000" imgH="673100" progId="Equation.3">
                  <p:embed/>
                </p:oleObj>
              </mc:Choice>
              <mc:Fallback>
                <p:oleObj name="Equation" r:id="rId3" imgW="2921000" imgH="673100" progId="Equation.3">
                  <p:embed/>
                  <p:pic>
                    <p:nvPicPr>
                      <p:cNvPr id="0" name=""/>
                      <p:cNvPicPr>
                        <a:picLocks noChangeAspect="1" noChangeArrowheads="1"/>
                      </p:cNvPicPr>
                      <p:nvPr/>
                    </p:nvPicPr>
                    <p:blipFill>
                      <a:blip r:embed="rId4"/>
                      <a:srcRect/>
                      <a:stretch>
                        <a:fillRect/>
                      </a:stretch>
                    </p:blipFill>
                    <p:spPr bwMode="auto">
                      <a:xfrm>
                        <a:off x="526511" y="1568463"/>
                        <a:ext cx="5430315" cy="1250937"/>
                      </a:xfrm>
                      <a:prstGeom prst="rect">
                        <a:avLst/>
                      </a:prstGeom>
                      <a:noFill/>
                    </p:spPr>
                  </p:pic>
                </p:oleObj>
              </mc:Fallback>
            </mc:AlternateContent>
          </a:graphicData>
        </a:graphic>
      </p:graphicFrame>
      <p:pic>
        <p:nvPicPr>
          <p:cNvPr id="5" name="Picture 4">
            <a:extLst>
              <a:ext uri="{FF2B5EF4-FFF2-40B4-BE49-F238E27FC236}">
                <a16:creationId xmlns:a16="http://schemas.microsoft.com/office/drawing/2014/main" id="{F0937C0B-C150-4844-87D6-977C6E6585B3}"/>
              </a:ext>
            </a:extLst>
          </p:cNvPr>
          <p:cNvPicPr>
            <a:picLocks noChangeAspect="1"/>
          </p:cNvPicPr>
          <p:nvPr/>
        </p:nvPicPr>
        <p:blipFill rotWithShape="1">
          <a:blip r:embed="rId5">
            <a:extLst>
              <a:ext uri="{28A0092B-C50C-407E-A947-70E740481C1C}">
                <a14:useLocalDpi xmlns:a14="http://schemas.microsoft.com/office/drawing/2010/main" val="0"/>
              </a:ext>
            </a:extLst>
          </a:blip>
          <a:srcRect r="65366"/>
          <a:stretch/>
        </p:blipFill>
        <p:spPr>
          <a:xfrm>
            <a:off x="1143000" y="4816508"/>
            <a:ext cx="3908187" cy="963277"/>
          </a:xfrm>
          <a:prstGeom prst="rect">
            <a:avLst/>
          </a:prstGeom>
        </p:spPr>
      </p:pic>
      <p:pic>
        <p:nvPicPr>
          <p:cNvPr id="25" name="Picture 24">
            <a:extLst>
              <a:ext uri="{FF2B5EF4-FFF2-40B4-BE49-F238E27FC236}">
                <a16:creationId xmlns:a16="http://schemas.microsoft.com/office/drawing/2014/main" id="{AFF90E6A-513A-0648-8C3B-0813DAC706B0}"/>
              </a:ext>
            </a:extLst>
          </p:cNvPr>
          <p:cNvPicPr>
            <a:picLocks noChangeAspect="1"/>
          </p:cNvPicPr>
          <p:nvPr/>
        </p:nvPicPr>
        <p:blipFill rotWithShape="1">
          <a:blip r:embed="rId6">
            <a:extLst>
              <a:ext uri="{28A0092B-C50C-407E-A947-70E740481C1C}">
                <a14:useLocalDpi xmlns:a14="http://schemas.microsoft.com/office/drawing/2010/main" val="0"/>
              </a:ext>
            </a:extLst>
          </a:blip>
          <a:srcRect r="61565"/>
          <a:stretch/>
        </p:blipFill>
        <p:spPr>
          <a:xfrm>
            <a:off x="1143000" y="3017148"/>
            <a:ext cx="4197339" cy="960437"/>
          </a:xfrm>
          <a:prstGeom prst="rect">
            <a:avLst/>
          </a:prstGeom>
        </p:spPr>
      </p:pic>
      <p:pic>
        <p:nvPicPr>
          <p:cNvPr id="26" name="Picture 25">
            <a:extLst>
              <a:ext uri="{FF2B5EF4-FFF2-40B4-BE49-F238E27FC236}">
                <a16:creationId xmlns:a16="http://schemas.microsoft.com/office/drawing/2014/main" id="{8D5DFE6E-8C40-3244-B28B-FEDAD8994A54}"/>
              </a:ext>
            </a:extLst>
          </p:cNvPr>
          <p:cNvPicPr>
            <a:picLocks noChangeAspect="1"/>
          </p:cNvPicPr>
          <p:nvPr/>
        </p:nvPicPr>
        <p:blipFill rotWithShape="1">
          <a:blip r:embed="rId6">
            <a:extLst>
              <a:ext uri="{28A0092B-C50C-407E-A947-70E740481C1C}">
                <a14:useLocalDpi xmlns:a14="http://schemas.microsoft.com/office/drawing/2010/main" val="0"/>
              </a:ext>
            </a:extLst>
          </a:blip>
          <a:srcRect l="38536"/>
          <a:stretch/>
        </p:blipFill>
        <p:spPr>
          <a:xfrm>
            <a:off x="3998227" y="3839123"/>
            <a:ext cx="7050773" cy="1008882"/>
          </a:xfrm>
          <a:prstGeom prst="rect">
            <a:avLst/>
          </a:prstGeom>
        </p:spPr>
      </p:pic>
      <p:pic>
        <p:nvPicPr>
          <p:cNvPr id="27" name="Picture 26">
            <a:extLst>
              <a:ext uri="{FF2B5EF4-FFF2-40B4-BE49-F238E27FC236}">
                <a16:creationId xmlns:a16="http://schemas.microsoft.com/office/drawing/2014/main" id="{8CFC8552-69D2-304E-91BE-7A5B7F77A16C}"/>
              </a:ext>
            </a:extLst>
          </p:cNvPr>
          <p:cNvPicPr>
            <a:picLocks noChangeAspect="1"/>
          </p:cNvPicPr>
          <p:nvPr/>
        </p:nvPicPr>
        <p:blipFill rotWithShape="1">
          <a:blip r:embed="rId5">
            <a:extLst>
              <a:ext uri="{28A0092B-C50C-407E-A947-70E740481C1C}">
                <a14:useLocalDpi xmlns:a14="http://schemas.microsoft.com/office/drawing/2010/main" val="0"/>
              </a:ext>
            </a:extLst>
          </a:blip>
          <a:srcRect l="35992"/>
          <a:stretch/>
        </p:blipFill>
        <p:spPr>
          <a:xfrm>
            <a:off x="3241669" y="5648828"/>
            <a:ext cx="7936988" cy="1058531"/>
          </a:xfrm>
          <a:prstGeom prst="rect">
            <a:avLst/>
          </a:prstGeom>
        </p:spPr>
      </p:pic>
    </p:spTree>
    <p:extLst>
      <p:ext uri="{BB962C8B-B14F-4D97-AF65-F5344CB8AC3E}">
        <p14:creationId xmlns:p14="http://schemas.microsoft.com/office/powerpoint/2010/main" val="11227808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C1098-6E16-1E45-BAEF-458E5DA5FF58}"/>
              </a:ext>
            </a:extLst>
          </p:cNvPr>
          <p:cNvSpPr>
            <a:spLocks noGrp="1"/>
          </p:cNvSpPr>
          <p:nvPr>
            <p:ph type="title"/>
          </p:nvPr>
        </p:nvSpPr>
        <p:spPr>
          <a:xfrm>
            <a:off x="1066800" y="457200"/>
            <a:ext cx="10058400" cy="907196"/>
          </a:xfrm>
        </p:spPr>
        <p:txBody>
          <a:bodyPr>
            <a:normAutofit fontScale="90000"/>
          </a:bodyPr>
          <a:lstStyle/>
          <a:p>
            <a:r>
              <a:rPr lang="en-US" dirty="0"/>
              <a:t>Visualizing cosines </a:t>
            </a:r>
            <a:br>
              <a:rPr lang="en-US" dirty="0"/>
            </a:br>
            <a:r>
              <a:rPr lang="en-US" dirty="0"/>
              <a:t>(well, angles)</a:t>
            </a:r>
          </a:p>
        </p:txBody>
      </p:sp>
      <p:pic>
        <p:nvPicPr>
          <p:cNvPr id="5" name="Content Placeholder 4">
            <a:extLst>
              <a:ext uri="{FF2B5EF4-FFF2-40B4-BE49-F238E27FC236}">
                <a16:creationId xmlns:a16="http://schemas.microsoft.com/office/drawing/2014/main" id="{D20D0F5D-49EF-864D-B2EF-D35EDB6298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71880" y="2116871"/>
            <a:ext cx="10451576" cy="4121150"/>
          </a:xfrm>
        </p:spPr>
      </p:pic>
    </p:spTree>
    <p:extLst>
      <p:ext uri="{BB962C8B-B14F-4D97-AF65-F5344CB8AC3E}">
        <p14:creationId xmlns:p14="http://schemas.microsoft.com/office/powerpoint/2010/main" val="3567126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7951973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977900" y="152400"/>
            <a:ext cx="10591800" cy="914400"/>
          </a:xfrm>
        </p:spPr>
        <p:txBody>
          <a:bodyPr>
            <a:normAutofit/>
          </a:bodyPr>
          <a:lstStyle/>
          <a:p>
            <a:r>
              <a:rPr lang="en-US" dirty="0"/>
              <a:t>Relations between senses: Synonymy</a:t>
            </a:r>
          </a:p>
        </p:txBody>
      </p:sp>
      <p:sp>
        <p:nvSpPr>
          <p:cNvPr id="41987" name="Rectangle 3"/>
          <p:cNvSpPr>
            <a:spLocks noGrp="1" noChangeArrowheads="1"/>
          </p:cNvSpPr>
          <p:nvPr>
            <p:ph idx="1"/>
          </p:nvPr>
        </p:nvSpPr>
        <p:spPr>
          <a:xfrm>
            <a:off x="990600" y="1371600"/>
            <a:ext cx="10744200" cy="4724400"/>
          </a:xfrm>
        </p:spPr>
        <p:txBody>
          <a:bodyPr>
            <a:noAutofit/>
          </a:bodyPr>
          <a:lstStyle/>
          <a:p>
            <a:r>
              <a:rPr lang="en-US" sz="3600" dirty="0"/>
              <a:t>Synonyms have the same meaning in some or all contexts.</a:t>
            </a:r>
          </a:p>
          <a:p>
            <a:pPr lvl="1">
              <a:lnSpc>
                <a:spcPct val="90000"/>
              </a:lnSpc>
            </a:pPr>
            <a:r>
              <a:rPr lang="en-US" sz="3200" dirty="0"/>
              <a:t>filbert / hazelnut</a:t>
            </a:r>
          </a:p>
          <a:p>
            <a:pPr lvl="1">
              <a:lnSpc>
                <a:spcPct val="90000"/>
              </a:lnSpc>
            </a:pPr>
            <a:r>
              <a:rPr lang="en-US" sz="3200" dirty="0"/>
              <a:t>couch / sofa</a:t>
            </a:r>
          </a:p>
          <a:p>
            <a:pPr lvl="1">
              <a:lnSpc>
                <a:spcPct val="90000"/>
              </a:lnSpc>
            </a:pPr>
            <a:r>
              <a:rPr lang="en-US" sz="3200" dirty="0"/>
              <a:t>big / large</a:t>
            </a:r>
          </a:p>
          <a:p>
            <a:pPr lvl="1">
              <a:lnSpc>
                <a:spcPct val="90000"/>
              </a:lnSpc>
            </a:pPr>
            <a:r>
              <a:rPr lang="en-US" sz="3200" dirty="0"/>
              <a:t>automobile / car</a:t>
            </a:r>
          </a:p>
          <a:p>
            <a:pPr lvl="1">
              <a:lnSpc>
                <a:spcPct val="90000"/>
              </a:lnSpc>
            </a:pPr>
            <a:r>
              <a:rPr lang="en-US" sz="3200" dirty="0"/>
              <a:t>vomit / throw up</a:t>
            </a:r>
          </a:p>
          <a:p>
            <a:pPr lvl="1">
              <a:lnSpc>
                <a:spcPct val="90000"/>
              </a:lnSpc>
            </a:pPr>
            <a:r>
              <a:rPr lang="en-US" sz="3200" dirty="0"/>
              <a:t>water / H</a:t>
            </a:r>
            <a:r>
              <a:rPr lang="en-US" sz="3200" baseline="-25000" dirty="0"/>
              <a:t>2</a:t>
            </a:r>
            <a:r>
              <a:rPr lang="en-US" sz="3200" dirty="0"/>
              <a:t>0</a:t>
            </a:r>
          </a:p>
        </p:txBody>
      </p:sp>
    </p:spTree>
    <p:extLst>
      <p:ext uri="{BB962C8B-B14F-4D97-AF65-F5344CB8AC3E}">
        <p14:creationId xmlns:p14="http://schemas.microsoft.com/office/powerpoint/2010/main" val="7577199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4056859"/>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3C39-A3FB-7848-82D3-74D9643E8F70}"/>
              </a:ext>
            </a:extLst>
          </p:cNvPr>
          <p:cNvSpPr>
            <a:spLocks noGrp="1"/>
          </p:cNvSpPr>
          <p:nvPr>
            <p:ph type="title"/>
          </p:nvPr>
        </p:nvSpPr>
        <p:spPr/>
        <p:txBody>
          <a:bodyPr>
            <a:normAutofit fontScale="90000"/>
          </a:bodyPr>
          <a:lstStyle/>
          <a:p>
            <a:r>
              <a:rPr lang="en-US" dirty="0"/>
              <a:t>But raw frequency is a bad representation</a:t>
            </a:r>
          </a:p>
        </p:txBody>
      </p:sp>
      <p:sp>
        <p:nvSpPr>
          <p:cNvPr id="3" name="Content Placeholder 2">
            <a:extLst>
              <a:ext uri="{FF2B5EF4-FFF2-40B4-BE49-F238E27FC236}">
                <a16:creationId xmlns:a16="http://schemas.microsoft.com/office/drawing/2014/main" id="{48A7AC3A-0656-4741-9877-4E979E583BDE}"/>
              </a:ext>
            </a:extLst>
          </p:cNvPr>
          <p:cNvSpPr>
            <a:spLocks noGrp="1"/>
          </p:cNvSpPr>
          <p:nvPr>
            <p:ph idx="1"/>
          </p:nvPr>
        </p:nvSpPr>
        <p:spPr/>
        <p:txBody>
          <a:bodyPr/>
          <a:lstStyle/>
          <a:p>
            <a:pPr marL="460375" indent="-336550">
              <a:buFont typeface="Arial" panose="020B0604020202020204" pitchFamily="34" charset="0"/>
              <a:buChar char="•"/>
            </a:pPr>
            <a:r>
              <a:rPr lang="en-US" sz="3200" dirty="0"/>
              <a:t>The co-occurrence matrices we have seen represent each cell by word frequencies.</a:t>
            </a:r>
          </a:p>
          <a:p>
            <a:pPr marL="460375" indent="-336550">
              <a:buFont typeface="Arial" panose="020B0604020202020204" pitchFamily="34" charset="0"/>
              <a:buChar char="•"/>
            </a:pPr>
            <a:r>
              <a:rPr lang="en-US" sz="3200" dirty="0"/>
              <a:t>Frequency is clearly useful; if </a:t>
            </a:r>
            <a:r>
              <a:rPr lang="en-US" sz="3200" i="1" dirty="0"/>
              <a:t>sugar</a:t>
            </a:r>
            <a:r>
              <a:rPr lang="en-US" sz="3200" dirty="0"/>
              <a:t> appears a lot near </a:t>
            </a:r>
            <a:r>
              <a:rPr lang="en-US" sz="3200" i="1" dirty="0"/>
              <a:t>apricot</a:t>
            </a:r>
            <a:r>
              <a:rPr lang="en-US" sz="3200" dirty="0"/>
              <a:t>, that's useful information.</a:t>
            </a:r>
          </a:p>
          <a:p>
            <a:pPr marL="460375" indent="-336550">
              <a:buFont typeface="Arial" panose="020B0604020202020204" pitchFamily="34" charset="0"/>
              <a:buChar char="•"/>
            </a:pPr>
            <a:r>
              <a:rPr lang="en-US" sz="3200" dirty="0"/>
              <a:t>But overly frequent words like </a:t>
            </a:r>
            <a:r>
              <a:rPr lang="en-US" sz="3200" i="1" dirty="0"/>
              <a:t>the</a:t>
            </a:r>
            <a:r>
              <a:rPr lang="en-US" sz="3200" dirty="0"/>
              <a:t>, </a:t>
            </a:r>
            <a:r>
              <a:rPr lang="en-US" sz="3200" i="1" dirty="0"/>
              <a:t>it,</a:t>
            </a:r>
            <a:r>
              <a:rPr lang="en-US" sz="3200" dirty="0"/>
              <a:t> or </a:t>
            </a:r>
            <a:r>
              <a:rPr lang="en-US" sz="3200" i="1" dirty="0"/>
              <a:t>they</a:t>
            </a:r>
            <a:r>
              <a:rPr lang="en-US" sz="3200" dirty="0"/>
              <a:t> are not very informative about the context</a:t>
            </a:r>
          </a:p>
          <a:p>
            <a:pPr marL="460375" indent="-336550">
              <a:buFont typeface="Arial" panose="020B0604020202020204" pitchFamily="34" charset="0"/>
              <a:buChar char="•"/>
            </a:pPr>
            <a:r>
              <a:rPr lang="en-US" sz="3200" dirty="0"/>
              <a:t>It's a paradox! How can we balance these two conflicting constraints? </a:t>
            </a:r>
          </a:p>
          <a:p>
            <a:endParaRPr lang="en-US" dirty="0"/>
          </a:p>
        </p:txBody>
      </p:sp>
    </p:spTree>
    <p:extLst>
      <p:ext uri="{BB962C8B-B14F-4D97-AF65-F5344CB8AC3E}">
        <p14:creationId xmlns:p14="http://schemas.microsoft.com/office/powerpoint/2010/main" val="9666675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CFC49-A1ED-9E4A-BDD3-CF2853CB651D}"/>
              </a:ext>
            </a:extLst>
          </p:cNvPr>
          <p:cNvSpPr>
            <a:spLocks noGrp="1"/>
          </p:cNvSpPr>
          <p:nvPr>
            <p:ph type="title"/>
          </p:nvPr>
        </p:nvSpPr>
        <p:spPr>
          <a:xfrm>
            <a:off x="609600" y="312004"/>
            <a:ext cx="11201400" cy="907196"/>
          </a:xfrm>
        </p:spPr>
        <p:txBody>
          <a:bodyPr>
            <a:normAutofit/>
          </a:bodyPr>
          <a:lstStyle/>
          <a:p>
            <a:r>
              <a:rPr lang="en-US" dirty="0"/>
              <a:t>Two common solutions for word weighting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89F84A-470C-2D46-8D94-D3688B260C93}"/>
                  </a:ext>
                </a:extLst>
              </p:cNvPr>
              <p:cNvSpPr>
                <a:spLocks noGrp="1"/>
              </p:cNvSpPr>
              <p:nvPr>
                <p:ph idx="1"/>
              </p:nvPr>
            </p:nvSpPr>
            <p:spPr/>
            <p:txBody>
              <a:bodyPr>
                <a:normAutofit/>
              </a:bodyPr>
              <a:lstStyle/>
              <a:p>
                <a:r>
                  <a:rPr lang="en-US" sz="3600" b="1" dirty="0" err="1">
                    <a:solidFill>
                      <a:srgbClr val="0000FF"/>
                    </a:solidFill>
                    <a:latin typeface="Calibri" panose="020F0502020204030204" pitchFamily="34" charset="0"/>
                    <a:cs typeface="Calibri" panose="020F0502020204030204" pitchFamily="34" charset="0"/>
                  </a:rPr>
                  <a:t>tf-idf</a:t>
                </a:r>
                <a:r>
                  <a:rPr lang="en-US" sz="2800" b="1" dirty="0">
                    <a:solidFill>
                      <a:srgbClr val="0000FF"/>
                    </a:solidFill>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tf-idf</a:t>
                </a:r>
                <a:r>
                  <a:rPr lang="en-US" sz="2800" dirty="0">
                    <a:latin typeface="Calibri" panose="020F0502020204030204" pitchFamily="34" charset="0"/>
                    <a:cs typeface="Calibri" panose="020F0502020204030204" pitchFamily="34" charset="0"/>
                  </a:rPr>
                  <a:t> value for word t in document d:</a:t>
                </a: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r>
                  <a:rPr lang="en-US" sz="3600" b="1" dirty="0">
                    <a:solidFill>
                      <a:srgbClr val="0000FF"/>
                    </a:solidFill>
                    <a:latin typeface="Calibri" panose="020F0502020204030204" pitchFamily="34" charset="0"/>
                    <a:cs typeface="Calibri" panose="020F0502020204030204" pitchFamily="34" charset="0"/>
                  </a:rPr>
                  <a:t>PMI: </a:t>
                </a:r>
                <a:r>
                  <a:rPr lang="en-US" sz="3600" b="1"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(Pointwise mutual information)</a:t>
                </a:r>
              </a:p>
              <a:p>
                <a:pPr lvl="1"/>
                <a14:m>
                  <m:oMath xmlns:m="http://schemas.openxmlformats.org/officeDocument/2006/math">
                    <m:r>
                      <m:rPr>
                        <m:nor/>
                      </m:rPr>
                      <a:rPr lang="en-US" sz="2800" b="1">
                        <a:latin typeface="Calibri" panose="020F0502020204030204" pitchFamily="34" charset="0"/>
                        <a:cs typeface="Calibri" panose="020F0502020204030204" pitchFamily="34" charset="0"/>
                      </a:rPr>
                      <m:t>PMI</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e>
                    </m:d>
                    <m:r>
                      <a:rPr lang="en-US" sz="2800" b="1" i="1">
                        <a:latin typeface="Cambria Math" panose="02040503050406030204" pitchFamily="18" charset="0"/>
                      </a:rPr>
                      <m:t>=</m:t>
                    </m:r>
                    <m:r>
                      <a:rPr lang="en-US" sz="2800" b="1" i="1">
                        <a:latin typeface="Cambria Math" panose="02040503050406030204" pitchFamily="18" charset="0"/>
                      </a:rPr>
                      <m:t>𝒍𝒐𝒈</m:t>
                    </m:r>
                    <m:f>
                      <m:fPr>
                        <m:ctrlPr>
                          <a:rPr lang="en-US" sz="2800" b="1" i="1">
                            <a:latin typeface="Cambria Math" panose="02040503050406030204" pitchFamily="18" charset="0"/>
                          </a:rPr>
                        </m:ctrlPr>
                      </m:fPr>
                      <m:num>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num>
                      <m:den>
                        <m:r>
                          <a:rPr lang="en-US" sz="2800" b="1" i="1">
                            <a:latin typeface="Cambria Math" panose="02040503050406030204" pitchFamily="18" charset="0"/>
                          </a:rPr>
                          <m:t>𝒑</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e>
                        </m:d>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den>
                    </m:f>
                  </m:oMath>
                </a14:m>
                <a:r>
                  <a:rPr lang="en-US" sz="2800" b="1" dirty="0">
                    <a:latin typeface="Calibri" panose="020F0502020204030204" pitchFamily="34" charset="0"/>
                    <a:cs typeface="Calibri" panose="020F0502020204030204" pitchFamily="34" charset="0"/>
                  </a:rPr>
                  <a:t> </a:t>
                </a:r>
              </a:p>
            </p:txBody>
          </p:sp>
        </mc:Choice>
        <mc:Fallback xmlns="">
          <p:sp>
            <p:nvSpPr>
              <p:cNvPr id="3" name="Content Placeholder 2">
                <a:extLst>
                  <a:ext uri="{FF2B5EF4-FFF2-40B4-BE49-F238E27FC236}">
                    <a16:creationId xmlns:a16="http://schemas.microsoft.com/office/drawing/2014/main" id="{DF89F84A-470C-2D46-8D94-D3688B260C93}"/>
                  </a:ext>
                </a:extLst>
              </p:cNvPr>
              <p:cNvSpPr>
                <a:spLocks noGrp="1" noRot="1" noChangeAspect="1" noMove="1" noResize="1" noEditPoints="1" noAdjustHandles="1" noChangeArrowheads="1" noChangeShapeType="1" noTextEdit="1"/>
              </p:cNvSpPr>
              <p:nvPr>
                <p:ph idx="1"/>
              </p:nvPr>
            </p:nvSpPr>
            <p:spPr>
              <a:blipFill>
                <a:blip r:embed="rId3"/>
                <a:stretch>
                  <a:fillRect l="-2774"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8CEBADC-0F5A-0A42-BD20-214980E74E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7832" y="2498074"/>
            <a:ext cx="2711573" cy="527250"/>
          </a:xfrm>
          <a:prstGeom prst="rect">
            <a:avLst/>
          </a:prstGeom>
        </p:spPr>
      </p:pic>
      <p:sp>
        <p:nvSpPr>
          <p:cNvPr id="6" name="TextBox 5">
            <a:extLst>
              <a:ext uri="{FF2B5EF4-FFF2-40B4-BE49-F238E27FC236}">
                <a16:creationId xmlns:a16="http://schemas.microsoft.com/office/drawing/2014/main" id="{79B3B8AE-42BC-1042-B6A3-5EB108B46753}"/>
              </a:ext>
            </a:extLst>
          </p:cNvPr>
          <p:cNvSpPr txBox="1"/>
          <p:nvPr/>
        </p:nvSpPr>
        <p:spPr>
          <a:xfrm>
            <a:off x="1604750" y="3288280"/>
            <a:ext cx="6077946" cy="523220"/>
          </a:xfrm>
          <a:prstGeom prst="rect">
            <a:avLst/>
          </a:prstGeom>
          <a:noFill/>
        </p:spPr>
        <p:txBody>
          <a:bodyPr wrap="none" rtlCol="0">
            <a:spAutoFit/>
          </a:bodyPr>
          <a:lstStyle/>
          <a:p>
            <a:r>
              <a:rPr lang="en-US" sz="2800" dirty="0">
                <a:solidFill>
                  <a:srgbClr val="0000FF"/>
                </a:solidFill>
                <a:latin typeface="Calibri" panose="020F0502020204030204" pitchFamily="34" charset="0"/>
                <a:cs typeface="Calibri" panose="020F0502020204030204" pitchFamily="34" charset="0"/>
              </a:rPr>
              <a:t>Words like "the" or "it" have very low </a:t>
            </a:r>
            <a:r>
              <a:rPr lang="en-US" sz="2800" dirty="0" err="1">
                <a:solidFill>
                  <a:srgbClr val="0000FF"/>
                </a:solidFill>
                <a:latin typeface="Calibri" panose="020F0502020204030204" pitchFamily="34" charset="0"/>
                <a:cs typeface="Calibri" panose="020F0502020204030204" pitchFamily="34" charset="0"/>
              </a:rPr>
              <a:t>idf</a:t>
            </a:r>
            <a:endParaRPr lang="en-US" sz="2800" dirty="0">
              <a:solidFill>
                <a:srgbClr val="0000FF"/>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352F49-4AA1-0E41-AE74-88D724D3BFE6}"/>
              </a:ext>
            </a:extLst>
          </p:cNvPr>
          <p:cNvSpPr txBox="1"/>
          <p:nvPr/>
        </p:nvSpPr>
        <p:spPr>
          <a:xfrm>
            <a:off x="1714500" y="5442949"/>
            <a:ext cx="8991600" cy="954107"/>
          </a:xfrm>
          <a:prstGeom prst="rect">
            <a:avLst/>
          </a:prstGeom>
          <a:noFill/>
        </p:spPr>
        <p:txBody>
          <a:bodyPr wrap="square" rtlCol="0">
            <a:spAutoFit/>
          </a:bodyPr>
          <a:lstStyle/>
          <a:p>
            <a:r>
              <a:rPr lang="en-US" sz="2800" dirty="0">
                <a:solidFill>
                  <a:srgbClr val="0000FF"/>
                </a:solidFill>
                <a:latin typeface="Calibri" panose="020F0502020204030204" pitchFamily="34" charset="0"/>
                <a:cs typeface="Calibri" panose="020F0502020204030204" pitchFamily="34" charset="0"/>
              </a:rPr>
              <a:t>See if words like "good" appear more often with "great" than we would expect by chance</a:t>
            </a:r>
          </a:p>
        </p:txBody>
      </p:sp>
    </p:spTree>
    <p:extLst>
      <p:ext uri="{BB962C8B-B14F-4D97-AF65-F5344CB8AC3E}">
        <p14:creationId xmlns:p14="http://schemas.microsoft.com/office/powerpoint/2010/main" val="12795195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D9C4-F747-A547-85B0-B6624ED166C0}"/>
              </a:ext>
            </a:extLst>
          </p:cNvPr>
          <p:cNvSpPr>
            <a:spLocks noGrp="1"/>
          </p:cNvSpPr>
          <p:nvPr>
            <p:ph type="title"/>
          </p:nvPr>
        </p:nvSpPr>
        <p:spPr/>
        <p:txBody>
          <a:bodyPr/>
          <a:lstStyle/>
          <a:p>
            <a:r>
              <a:rPr lang="en-US" dirty="0"/>
              <a:t>Term frequency (</a:t>
            </a:r>
            <a:r>
              <a:rPr lang="en-US" dirty="0" err="1"/>
              <a:t>tf</a:t>
            </a:r>
            <a:r>
              <a:rPr lang="en-US" dirty="0"/>
              <a:t>) in the </a:t>
            </a:r>
            <a:r>
              <a:rPr lang="en-US" dirty="0" err="1"/>
              <a:t>tf-idf</a:t>
            </a:r>
            <a:r>
              <a:rPr lang="en-US" dirty="0"/>
              <a:t> algorithm</a:t>
            </a:r>
          </a:p>
        </p:txBody>
      </p:sp>
      <p:sp>
        <p:nvSpPr>
          <p:cNvPr id="3" name="Content Placeholder 2">
            <a:extLst>
              <a:ext uri="{FF2B5EF4-FFF2-40B4-BE49-F238E27FC236}">
                <a16:creationId xmlns:a16="http://schemas.microsoft.com/office/drawing/2014/main" id="{F38B35B6-D89B-2246-8D95-4410C0D89D61}"/>
              </a:ext>
            </a:extLst>
          </p:cNvPr>
          <p:cNvSpPr>
            <a:spLocks noGrp="1"/>
          </p:cNvSpPr>
          <p:nvPr>
            <p:ph idx="1"/>
          </p:nvPr>
        </p:nvSpPr>
        <p:spPr>
          <a:xfrm>
            <a:off x="1097281" y="1600200"/>
            <a:ext cx="10713719" cy="4572000"/>
          </a:xfrm>
        </p:spPr>
        <p:txBody>
          <a:bodyPr/>
          <a:lstStyle/>
          <a:p>
            <a:r>
              <a:rPr lang="en-US" dirty="0"/>
              <a:t>We could imagine using raw count:</a:t>
            </a:r>
          </a:p>
          <a:p>
            <a:br>
              <a:rPr lang="en-US" sz="2800" dirty="0"/>
            </a:br>
            <a:r>
              <a:rPr lang="en-US" dirty="0"/>
              <a:t>	</a:t>
            </a:r>
            <a:r>
              <a:rPr lang="en-US" dirty="0" err="1">
                <a:latin typeface="Times New Roman" panose="02020603050405020304" pitchFamily="18" charset="0"/>
                <a:cs typeface="Times New Roman" panose="02020603050405020304" pitchFamily="18" charset="0"/>
              </a:rPr>
              <a:t>tf</a:t>
            </a:r>
            <a:r>
              <a:rPr lang="en-US" i="1" baseline="-25000" dirty="0" err="1">
                <a:latin typeface="Times New Roman" panose="02020603050405020304" pitchFamily="18" charset="0"/>
                <a:cs typeface="Times New Roman" panose="02020603050405020304" pitchFamily="18" charset="0"/>
              </a:rPr>
              <a:t>t</a:t>
            </a:r>
            <a:r>
              <a:rPr lang="en-US" baseline="-25000" dirty="0" err="1">
                <a:latin typeface="Times New Roman" panose="02020603050405020304" pitchFamily="18" charset="0"/>
                <a:cs typeface="Times New Roman" panose="02020603050405020304" pitchFamily="18" charset="0"/>
              </a:rPr>
              <a:t>,</a:t>
            </a:r>
            <a:r>
              <a:rPr lang="en-US" i="1" baseline="-25000" dirty="0" err="1">
                <a:latin typeface="Times New Roman" panose="02020603050405020304" pitchFamily="18" charset="0"/>
                <a:cs typeface="Times New Roman" panose="02020603050405020304" pitchFamily="18" charset="0"/>
              </a:rPr>
              <a:t>d</a:t>
            </a:r>
            <a:r>
              <a:rPr lang="en-US" i="1"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count(</a:t>
            </a:r>
            <a:r>
              <a:rPr lang="en-US" i="1" dirty="0" err="1">
                <a:latin typeface="Times New Roman" panose="02020603050405020304" pitchFamily="18" charset="0"/>
                <a:cs typeface="Times New Roman" panose="02020603050405020304" pitchFamily="18" charset="0"/>
              </a:rPr>
              <a:t>t</a:t>
            </a:r>
            <a:r>
              <a:rPr lang="en-US" dirty="0" err="1">
                <a:latin typeface="Times New Roman" panose="02020603050405020304" pitchFamily="18" charset="0"/>
                <a:cs typeface="Times New Roman" panose="02020603050405020304" pitchFamily="18" charset="0"/>
              </a:rPr>
              <a:t>,</a:t>
            </a:r>
            <a:r>
              <a:rPr lang="en-US" i="1" dirty="0" err="1">
                <a:latin typeface="Times New Roman" panose="02020603050405020304" pitchFamily="18" charset="0"/>
                <a:cs typeface="Times New Roman" panose="02020603050405020304" pitchFamily="18" charset="0"/>
              </a:rPr>
              <a:t>d</a:t>
            </a:r>
            <a:r>
              <a:rPr lang="en-US" dirty="0">
                <a:latin typeface="Times New Roman" panose="02020603050405020304" pitchFamily="18" charset="0"/>
                <a:cs typeface="Times New Roman" panose="02020603050405020304" pitchFamily="18" charset="0"/>
              </a:rPr>
              <a:t>)</a:t>
            </a:r>
          </a:p>
          <a:p>
            <a:endParaRPr lang="en-US" sz="1000" dirty="0"/>
          </a:p>
          <a:p>
            <a:r>
              <a:rPr lang="en-US" dirty="0"/>
              <a:t>But instead of using raw count, we usually squash a bit:</a:t>
            </a:r>
          </a:p>
          <a:p>
            <a:endParaRPr lang="en-US" sz="1000" dirty="0"/>
          </a:p>
        </p:txBody>
      </p:sp>
      <p:pic>
        <p:nvPicPr>
          <p:cNvPr id="4" name="Picture 3">
            <a:extLst>
              <a:ext uri="{FF2B5EF4-FFF2-40B4-BE49-F238E27FC236}">
                <a16:creationId xmlns:a16="http://schemas.microsoft.com/office/drawing/2014/main" id="{B0CB31EC-2827-F978-B1CD-5796D0FDB737}"/>
              </a:ext>
            </a:extLst>
          </p:cNvPr>
          <p:cNvPicPr>
            <a:picLocks noChangeAspect="1"/>
          </p:cNvPicPr>
          <p:nvPr/>
        </p:nvPicPr>
        <p:blipFill>
          <a:blip r:embed="rId3"/>
          <a:stretch>
            <a:fillRect/>
          </a:stretch>
        </p:blipFill>
        <p:spPr>
          <a:xfrm>
            <a:off x="1752600" y="4360862"/>
            <a:ext cx="10181453" cy="1793875"/>
          </a:xfrm>
          <a:prstGeom prst="rect">
            <a:avLst/>
          </a:prstGeom>
        </p:spPr>
      </p:pic>
    </p:spTree>
    <p:extLst>
      <p:ext uri="{BB962C8B-B14F-4D97-AF65-F5344CB8AC3E}">
        <p14:creationId xmlns:p14="http://schemas.microsoft.com/office/powerpoint/2010/main" val="8660800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Document frequency (df)</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r>
              <a:rPr lang="en-US" dirty="0" err="1"/>
              <a:t>df</a:t>
            </a:r>
            <a:r>
              <a:rPr lang="en-US" i="1" baseline="-25000" dirty="0" err="1"/>
              <a:t>t</a:t>
            </a:r>
            <a:r>
              <a:rPr lang="en-US" i="1" dirty="0"/>
              <a:t> is </a:t>
            </a:r>
            <a:r>
              <a:rPr lang="en-US" dirty="0"/>
              <a:t>the number of documents </a:t>
            </a:r>
            <a:r>
              <a:rPr lang="en-US" i="1" dirty="0"/>
              <a:t>t</a:t>
            </a:r>
            <a:r>
              <a:rPr lang="en-US" dirty="0"/>
              <a:t> occurs in.</a:t>
            </a:r>
          </a:p>
          <a:p>
            <a:r>
              <a:rPr lang="en-US" dirty="0"/>
              <a:t>(note this is not collection frequency: total count across all documents)</a:t>
            </a:r>
          </a:p>
          <a:p>
            <a:r>
              <a:rPr lang="en-US" dirty="0"/>
              <a:t>"</a:t>
            </a:r>
            <a:r>
              <a:rPr lang="en-US" i="1" dirty="0"/>
              <a:t>Romeo</a:t>
            </a:r>
            <a:r>
              <a:rPr lang="en-US" dirty="0"/>
              <a:t>" is very distinctive for one Shakespeare play:</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4191000"/>
            <a:ext cx="7848600" cy="1279287"/>
          </a:xfrm>
          <a:prstGeom prst="rect">
            <a:avLst/>
          </a:prstGeom>
        </p:spPr>
      </p:pic>
    </p:spTree>
    <p:extLst>
      <p:ext uri="{BB962C8B-B14F-4D97-AF65-F5344CB8AC3E}">
        <p14:creationId xmlns:p14="http://schemas.microsoft.com/office/powerpoint/2010/main" val="3988132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Inverse document frequency (</a:t>
            </a:r>
            <a:r>
              <a:rPr lang="en-US" dirty="0" err="1"/>
              <a:t>idf</a:t>
            </a:r>
            <a:r>
              <a:rPr lang="en-US" dirty="0"/>
              <a: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0" y="2072421"/>
            <a:ext cx="10789919" cy="4572000"/>
          </a:xfrm>
        </p:spPr>
        <p:txBody>
          <a:bodyPr/>
          <a:lstStyle/>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110872" y="1329421"/>
            <a:ext cx="4135794" cy="5013087"/>
          </a:xfrm>
          <a:prstGeom prst="rect">
            <a:avLst/>
          </a:prstGeom>
        </p:spPr>
      </p:pic>
      <p:pic>
        <p:nvPicPr>
          <p:cNvPr id="6" name="Picture 5">
            <a:extLst>
              <a:ext uri="{FF2B5EF4-FFF2-40B4-BE49-F238E27FC236}">
                <a16:creationId xmlns:a16="http://schemas.microsoft.com/office/drawing/2014/main" id="{9187375A-A9F1-2B48-A276-C402CDC5EC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2378640"/>
            <a:ext cx="4587872" cy="1457324"/>
          </a:xfrm>
          <a:prstGeom prst="rect">
            <a:avLst/>
          </a:prstGeom>
        </p:spPr>
      </p:pic>
      <p:sp>
        <p:nvSpPr>
          <p:cNvPr id="7" name="TextBox 6">
            <a:extLst>
              <a:ext uri="{FF2B5EF4-FFF2-40B4-BE49-F238E27FC236}">
                <a16:creationId xmlns:a16="http://schemas.microsoft.com/office/drawing/2014/main" id="{2CB6F2AC-EBEB-7142-A4FA-33D894525E07}"/>
              </a:ext>
            </a:extLst>
          </p:cNvPr>
          <p:cNvSpPr txBox="1"/>
          <p:nvPr/>
        </p:nvSpPr>
        <p:spPr>
          <a:xfrm>
            <a:off x="457200" y="4578964"/>
            <a:ext cx="6218369" cy="1077218"/>
          </a:xfrm>
          <a:prstGeom prst="rect">
            <a:avLst/>
          </a:prstGeom>
          <a:noFill/>
        </p:spPr>
        <p:txBody>
          <a:bodyPr wrap="none" rtlCol="0">
            <a:spAutoFit/>
          </a:bodyPr>
          <a:lstStyle/>
          <a:p>
            <a:r>
              <a:rPr lang="en-US" sz="3200" dirty="0"/>
              <a:t>N is the total number of documents </a:t>
            </a:r>
          </a:p>
          <a:p>
            <a:r>
              <a:rPr lang="en-US" sz="3200" dirty="0"/>
              <a:t>in the collection</a:t>
            </a:r>
          </a:p>
        </p:txBody>
      </p:sp>
    </p:spTree>
    <p:extLst>
      <p:ext uri="{BB962C8B-B14F-4D97-AF65-F5344CB8AC3E}">
        <p14:creationId xmlns:p14="http://schemas.microsoft.com/office/powerpoint/2010/main" val="6951417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What is a document?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endParaRPr lang="en-US" dirty="0"/>
          </a:p>
          <a:p>
            <a:endParaRPr lang="en-US" dirty="0"/>
          </a:p>
          <a:p>
            <a:r>
              <a:rPr lang="en-US" dirty="0"/>
              <a:t>Could be a play or a Wikipedia article</a:t>
            </a:r>
          </a:p>
          <a:p>
            <a:r>
              <a:rPr lang="en-US" dirty="0"/>
              <a:t>But for the purposes of </a:t>
            </a:r>
            <a:r>
              <a:rPr lang="en-US" dirty="0" err="1"/>
              <a:t>tf-idf</a:t>
            </a:r>
            <a:r>
              <a:rPr lang="en-US" dirty="0"/>
              <a:t>, documents can be </a:t>
            </a:r>
            <a:r>
              <a:rPr lang="en-US" b="1" dirty="0"/>
              <a:t>anything</a:t>
            </a:r>
            <a:r>
              <a:rPr lang="en-US" dirty="0"/>
              <a:t>; we often call each paragraph a document!</a:t>
            </a:r>
          </a:p>
          <a:p>
            <a:endParaRPr lang="en-US" dirty="0"/>
          </a:p>
        </p:txBody>
      </p:sp>
    </p:spTree>
    <p:extLst>
      <p:ext uri="{BB962C8B-B14F-4D97-AF65-F5344CB8AC3E}">
        <p14:creationId xmlns:p14="http://schemas.microsoft.com/office/powerpoint/2010/main" val="17383005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13425-B392-134C-A91A-CBD78274B0E4}"/>
              </a:ext>
            </a:extLst>
          </p:cNvPr>
          <p:cNvSpPr>
            <a:spLocks noGrp="1"/>
          </p:cNvSpPr>
          <p:nvPr>
            <p:ph type="title"/>
          </p:nvPr>
        </p:nvSpPr>
        <p:spPr/>
        <p:txBody>
          <a:bodyPr/>
          <a:lstStyle/>
          <a:p>
            <a:r>
              <a:rPr lang="en-US" dirty="0"/>
              <a:t>Final </a:t>
            </a:r>
            <a:r>
              <a:rPr lang="en-US" dirty="0" err="1"/>
              <a:t>tf-idf</a:t>
            </a:r>
            <a:r>
              <a:rPr lang="en-US" dirty="0"/>
              <a:t> weighted value for a word</a:t>
            </a:r>
          </a:p>
        </p:txBody>
      </p:sp>
      <p:sp>
        <p:nvSpPr>
          <p:cNvPr id="3" name="Content Placeholder 2">
            <a:extLst>
              <a:ext uri="{FF2B5EF4-FFF2-40B4-BE49-F238E27FC236}">
                <a16:creationId xmlns:a16="http://schemas.microsoft.com/office/drawing/2014/main" id="{1947FF87-CCDA-0147-8526-9A4108F53A99}"/>
              </a:ext>
            </a:extLst>
          </p:cNvPr>
          <p:cNvSpPr>
            <a:spLocks noGrp="1"/>
          </p:cNvSpPr>
          <p:nvPr>
            <p:ph idx="1"/>
          </p:nvPr>
        </p:nvSpPr>
        <p:spPr/>
        <p:txBody>
          <a:bodyPr/>
          <a:lstStyle/>
          <a:p>
            <a:r>
              <a:rPr lang="en-US" dirty="0"/>
              <a:t>Raw counts:</a:t>
            </a:r>
          </a:p>
          <a:p>
            <a:endParaRPr lang="en-US" dirty="0"/>
          </a:p>
          <a:p>
            <a:endParaRPr lang="en-US" dirty="0"/>
          </a:p>
          <a:p>
            <a:endParaRPr lang="en-US" sz="1800" dirty="0"/>
          </a:p>
          <a:p>
            <a:r>
              <a:rPr lang="en-US" dirty="0" err="1"/>
              <a:t>tf-idf</a:t>
            </a:r>
            <a:r>
              <a:rPr lang="en-US" dirty="0"/>
              <a:t>:</a:t>
            </a:r>
          </a:p>
        </p:txBody>
      </p:sp>
      <p:pic>
        <p:nvPicPr>
          <p:cNvPr id="5" name="Picture 4">
            <a:extLst>
              <a:ext uri="{FF2B5EF4-FFF2-40B4-BE49-F238E27FC236}">
                <a16:creationId xmlns:a16="http://schemas.microsoft.com/office/drawing/2014/main" id="{B795B386-0E68-C441-97D0-F1C03B84F0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6361" y="1031072"/>
            <a:ext cx="4495800" cy="999067"/>
          </a:xfrm>
          <a:prstGeom prst="rect">
            <a:avLst/>
          </a:prstGeom>
        </p:spPr>
      </p:pic>
      <p:pic>
        <p:nvPicPr>
          <p:cNvPr id="7" name="Picture 6">
            <a:extLst>
              <a:ext uri="{FF2B5EF4-FFF2-40B4-BE49-F238E27FC236}">
                <a16:creationId xmlns:a16="http://schemas.microsoft.com/office/drawing/2014/main" id="{7C7499EC-B221-ED44-8EB8-900DB1F558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61" y="2202202"/>
            <a:ext cx="10058400" cy="1726894"/>
          </a:xfrm>
          <a:prstGeom prst="rect">
            <a:avLst/>
          </a:prstGeom>
        </p:spPr>
      </p:pic>
      <p:pic>
        <p:nvPicPr>
          <p:cNvPr id="9" name="Picture 8">
            <a:extLst>
              <a:ext uri="{FF2B5EF4-FFF2-40B4-BE49-F238E27FC236}">
                <a16:creationId xmlns:a16="http://schemas.microsoft.com/office/drawing/2014/main" id="{6C105256-51E1-6643-BB3D-61939292203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128311" y="4821106"/>
            <a:ext cx="10149289" cy="1726894"/>
          </a:xfrm>
          <a:prstGeom prst="rect">
            <a:avLst/>
          </a:prstGeom>
        </p:spPr>
      </p:pic>
      <p:sp>
        <p:nvSpPr>
          <p:cNvPr id="10" name="Rectangle 9">
            <a:extLst>
              <a:ext uri="{FF2B5EF4-FFF2-40B4-BE49-F238E27FC236}">
                <a16:creationId xmlns:a16="http://schemas.microsoft.com/office/drawing/2014/main" id="{255DA313-4774-BE4D-85CB-14F6655FD263}"/>
              </a:ext>
            </a:extLst>
          </p:cNvPr>
          <p:cNvSpPr/>
          <p:nvPr/>
        </p:nvSpPr>
        <p:spPr>
          <a:xfrm>
            <a:off x="1143000" y="5486400"/>
            <a:ext cx="10058401" cy="359019"/>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60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853310722"/>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64380425"/>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Relations between senses: Synonymy</a:t>
            </a:r>
          </a:p>
        </p:txBody>
      </p:sp>
      <p:sp>
        <p:nvSpPr>
          <p:cNvPr id="1458179" name="Rectangle 3"/>
          <p:cNvSpPr>
            <a:spLocks noGrp="1" noChangeArrowheads="1"/>
          </p:cNvSpPr>
          <p:nvPr>
            <p:ph idx="1"/>
          </p:nvPr>
        </p:nvSpPr>
        <p:spPr/>
        <p:txBody>
          <a:bodyPr>
            <a:noAutofit/>
          </a:bodyPr>
          <a:lstStyle/>
          <a:p>
            <a:r>
              <a:rPr lang="en-US" sz="3600" dirty="0"/>
              <a:t>Note that there are probably no examples of perfect synonymy.</a:t>
            </a:r>
          </a:p>
          <a:p>
            <a:pPr lvl="1"/>
            <a:r>
              <a:rPr lang="en-US" dirty="0"/>
              <a:t>Even if many aspects of meaning are identical</a:t>
            </a:r>
          </a:p>
          <a:p>
            <a:pPr lvl="1"/>
            <a:r>
              <a:rPr lang="en-US" dirty="0"/>
              <a:t>Still may differ based on politeness, slang, register, genre, etc.</a:t>
            </a:r>
          </a:p>
        </p:txBody>
      </p:sp>
    </p:spTree>
    <p:extLst>
      <p:ext uri="{BB962C8B-B14F-4D97-AF65-F5344CB8AC3E}">
        <p14:creationId xmlns:p14="http://schemas.microsoft.com/office/powerpoint/2010/main" val="6564616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5501" y="381000"/>
            <a:ext cx="7467600" cy="965200"/>
          </a:xfrm>
        </p:spPr>
        <p:txBody>
          <a:bodyPr/>
          <a:lstStyle/>
          <a:p>
            <a:r>
              <a:rPr lang="en-US" b="0" dirty="0"/>
              <a:t>Sparse versus dense vectors</a:t>
            </a:r>
          </a:p>
        </p:txBody>
      </p:sp>
      <p:sp>
        <p:nvSpPr>
          <p:cNvPr id="3" name="Content Placeholder 2"/>
          <p:cNvSpPr>
            <a:spLocks noGrp="1"/>
          </p:cNvSpPr>
          <p:nvPr>
            <p:ph idx="1"/>
          </p:nvPr>
        </p:nvSpPr>
        <p:spPr>
          <a:xfrm>
            <a:off x="1845501" y="1905000"/>
            <a:ext cx="8534400" cy="4368800"/>
          </a:xfrm>
        </p:spPr>
        <p:txBody>
          <a:bodyPr/>
          <a:lstStyle/>
          <a:p>
            <a:pPr>
              <a:lnSpc>
                <a:spcPct val="100000"/>
              </a:lnSpc>
            </a:pPr>
            <a:r>
              <a:rPr lang="en-US" sz="3600" dirty="0" err="1"/>
              <a:t>tf-idf</a:t>
            </a:r>
            <a:r>
              <a:rPr lang="en-US" sz="3600" dirty="0"/>
              <a:t> (or PMI) vectors are</a:t>
            </a:r>
          </a:p>
          <a:p>
            <a:pPr lvl="1">
              <a:lnSpc>
                <a:spcPct val="100000"/>
              </a:lnSpc>
            </a:pPr>
            <a:r>
              <a:rPr lang="en-US" sz="3200" b="1" dirty="0"/>
              <a:t>long</a:t>
            </a:r>
            <a:r>
              <a:rPr lang="en-US" sz="3200" dirty="0"/>
              <a:t> (length |V|= 20,000 to 50,000)</a:t>
            </a:r>
          </a:p>
          <a:p>
            <a:pPr lvl="1">
              <a:lnSpc>
                <a:spcPct val="100000"/>
              </a:lnSpc>
            </a:pPr>
            <a:r>
              <a:rPr lang="en-US" sz="3200" b="1" dirty="0"/>
              <a:t>sparse </a:t>
            </a:r>
            <a:r>
              <a:rPr lang="en-US" sz="3200" dirty="0"/>
              <a:t>(most elements are zero)</a:t>
            </a:r>
          </a:p>
          <a:p>
            <a:pPr>
              <a:lnSpc>
                <a:spcPct val="100000"/>
              </a:lnSpc>
            </a:pPr>
            <a:r>
              <a:rPr lang="en-US" sz="3600" dirty="0"/>
              <a:t>Alternative: learn vectors which are</a:t>
            </a:r>
          </a:p>
          <a:p>
            <a:pPr lvl="1">
              <a:lnSpc>
                <a:spcPct val="100000"/>
              </a:lnSpc>
            </a:pPr>
            <a:r>
              <a:rPr lang="en-US" sz="3200" b="1" dirty="0"/>
              <a:t>short</a:t>
            </a:r>
            <a:r>
              <a:rPr lang="en-US" sz="3200" dirty="0"/>
              <a:t> (length 50-1000)</a:t>
            </a:r>
          </a:p>
          <a:p>
            <a:pPr lvl="1">
              <a:lnSpc>
                <a:spcPct val="100000"/>
              </a:lnSpc>
            </a:pPr>
            <a:r>
              <a:rPr lang="en-US" sz="3200" b="1" dirty="0"/>
              <a:t>dense</a:t>
            </a:r>
            <a:r>
              <a:rPr lang="en-US" sz="3200" dirty="0"/>
              <a:t> (most elements are non-zero)</a:t>
            </a:r>
          </a:p>
        </p:txBody>
      </p:sp>
    </p:spTree>
    <p:extLst>
      <p:ext uri="{BB962C8B-B14F-4D97-AF65-F5344CB8AC3E}">
        <p14:creationId xmlns:p14="http://schemas.microsoft.com/office/powerpoint/2010/main" val="38838838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381000"/>
            <a:ext cx="7467600" cy="742950"/>
          </a:xfrm>
        </p:spPr>
        <p:txBody>
          <a:bodyPr/>
          <a:lstStyle/>
          <a:p>
            <a:r>
              <a:rPr lang="en-US"/>
              <a:t>Sparse versus dense </a:t>
            </a:r>
            <a:r>
              <a:rPr lang="en-US" dirty="0"/>
              <a:t>vectors</a:t>
            </a:r>
          </a:p>
        </p:txBody>
      </p:sp>
      <p:sp>
        <p:nvSpPr>
          <p:cNvPr id="3" name="Content Placeholder 2"/>
          <p:cNvSpPr>
            <a:spLocks noGrp="1"/>
          </p:cNvSpPr>
          <p:nvPr>
            <p:ph idx="1"/>
          </p:nvPr>
        </p:nvSpPr>
        <p:spPr>
          <a:xfrm>
            <a:off x="982683" y="1600200"/>
            <a:ext cx="10363200" cy="5029200"/>
          </a:xfrm>
        </p:spPr>
        <p:txBody>
          <a:bodyPr>
            <a:normAutofit/>
          </a:bodyPr>
          <a:lstStyle/>
          <a:p>
            <a:r>
              <a:rPr lang="en-US" sz="3600" dirty="0"/>
              <a:t>Why dense vectors?</a:t>
            </a:r>
          </a:p>
          <a:p>
            <a:pPr lvl="1"/>
            <a:r>
              <a:rPr lang="en-US" dirty="0"/>
              <a:t>Short vectors may be easier to use as </a:t>
            </a:r>
            <a:r>
              <a:rPr lang="en-US" b="1" dirty="0"/>
              <a:t>features</a:t>
            </a:r>
            <a:r>
              <a:rPr lang="en-US" dirty="0"/>
              <a:t> in machine learning (fewer weights to tune)</a:t>
            </a:r>
          </a:p>
          <a:p>
            <a:pPr lvl="1"/>
            <a:r>
              <a:rPr lang="en-US" dirty="0"/>
              <a:t>Dense vectors may </a:t>
            </a:r>
            <a:r>
              <a:rPr lang="en-US" b="1" dirty="0"/>
              <a:t>generalize</a:t>
            </a:r>
            <a:r>
              <a:rPr lang="en-US" dirty="0"/>
              <a:t> better than explicit counts</a:t>
            </a:r>
          </a:p>
          <a:p>
            <a:pPr lvl="1"/>
            <a:r>
              <a:rPr lang="en-US" dirty="0"/>
              <a:t>Dense vectors may do better at capturing synonymy:</a:t>
            </a:r>
          </a:p>
          <a:p>
            <a:pPr lvl="2"/>
            <a:r>
              <a:rPr lang="en-US" sz="2800" i="1" dirty="0"/>
              <a:t>car</a:t>
            </a:r>
            <a:r>
              <a:rPr lang="en-US" sz="2800" dirty="0"/>
              <a:t> and </a:t>
            </a:r>
            <a:r>
              <a:rPr lang="en-US" sz="2800" i="1" dirty="0"/>
              <a:t>automobile</a:t>
            </a:r>
            <a:r>
              <a:rPr lang="en-US" sz="2800" dirty="0"/>
              <a:t> are synonyms; but are distinct dimensions</a:t>
            </a:r>
          </a:p>
          <a:p>
            <a:pPr lvl="3"/>
            <a:r>
              <a:rPr lang="en-US" sz="2800" dirty="0"/>
              <a:t>a word with </a:t>
            </a:r>
            <a:r>
              <a:rPr lang="en-US" sz="2800" i="1" dirty="0"/>
              <a:t>car</a:t>
            </a:r>
            <a:r>
              <a:rPr lang="en-US" sz="2800" dirty="0"/>
              <a:t> as a neighbor and a word with </a:t>
            </a:r>
            <a:r>
              <a:rPr lang="en-US" sz="2800" i="1" dirty="0"/>
              <a:t>automobile</a:t>
            </a:r>
            <a:r>
              <a:rPr lang="en-US" sz="2800" dirty="0"/>
              <a:t> as a neighbor should be similar, but aren't</a:t>
            </a:r>
          </a:p>
          <a:p>
            <a:pPr lvl="1"/>
            <a:r>
              <a:rPr lang="en-US" b="1" dirty="0"/>
              <a:t>In practice, they work better</a:t>
            </a:r>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61</a:t>
            </a:fld>
            <a:endParaRPr lang="en-US" dirty="0"/>
          </a:p>
        </p:txBody>
      </p:sp>
    </p:spTree>
    <p:extLst>
      <p:ext uri="{BB962C8B-B14F-4D97-AF65-F5344CB8AC3E}">
        <p14:creationId xmlns:p14="http://schemas.microsoft.com/office/powerpoint/2010/main" val="391414089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88606"/>
            <a:ext cx="10972800" cy="907196"/>
          </a:xfrm>
        </p:spPr>
        <p:txBody>
          <a:bodyPr>
            <a:noAutofit/>
          </a:bodyPr>
          <a:lstStyle/>
          <a:p>
            <a:r>
              <a:rPr lang="en-US" sz="4000" dirty="0"/>
              <a:t>Common methods for getting short dense vectors</a:t>
            </a:r>
          </a:p>
        </p:txBody>
      </p:sp>
      <p:sp>
        <p:nvSpPr>
          <p:cNvPr id="3" name="Content Placeholder 2"/>
          <p:cNvSpPr>
            <a:spLocks noGrp="1"/>
          </p:cNvSpPr>
          <p:nvPr>
            <p:ph idx="1"/>
          </p:nvPr>
        </p:nvSpPr>
        <p:spPr>
          <a:xfrm>
            <a:off x="1097281" y="1600200"/>
            <a:ext cx="10058401" cy="4876800"/>
          </a:xfrm>
        </p:spPr>
        <p:txBody>
          <a:bodyPr>
            <a:normAutofit lnSpcReduction="10000"/>
          </a:bodyPr>
          <a:lstStyle/>
          <a:p>
            <a:r>
              <a:rPr lang="en-US" dirty="0"/>
              <a:t>“Neural Language Model”-inspired models</a:t>
            </a:r>
          </a:p>
          <a:p>
            <a:pPr lvl="1"/>
            <a:r>
              <a:rPr lang="en-US" dirty="0"/>
              <a:t>Word2vec (</a:t>
            </a:r>
            <a:r>
              <a:rPr lang="en-US" dirty="0" err="1"/>
              <a:t>skipgram</a:t>
            </a:r>
            <a:r>
              <a:rPr lang="en-US" dirty="0"/>
              <a:t>, CBOW), </a:t>
            </a:r>
            <a:r>
              <a:rPr lang="en-US" dirty="0" err="1"/>
              <a:t>GloVe</a:t>
            </a:r>
            <a:endParaRPr lang="en-US" dirty="0"/>
          </a:p>
          <a:p>
            <a:r>
              <a:rPr lang="en-US" dirty="0">
                <a:solidFill>
                  <a:schemeClr val="bg1">
                    <a:lumMod val="50000"/>
                  </a:schemeClr>
                </a:solidFill>
              </a:rPr>
              <a:t>Singular Value Decomposition (SVD)</a:t>
            </a:r>
          </a:p>
          <a:p>
            <a:pPr lvl="1"/>
            <a:r>
              <a:rPr lang="en-US" dirty="0">
                <a:solidFill>
                  <a:schemeClr val="bg1">
                    <a:lumMod val="50000"/>
                  </a:schemeClr>
                </a:solidFill>
              </a:rPr>
              <a:t>A special case of this is called LSA – Latent Semantic Analysis</a:t>
            </a:r>
          </a:p>
          <a:p>
            <a:r>
              <a:rPr lang="en-US" dirty="0">
                <a:solidFill>
                  <a:schemeClr val="bg1">
                    <a:lumMod val="50000"/>
                  </a:schemeClr>
                </a:solidFill>
              </a:rPr>
              <a:t>Alternative to these "static embeddings":</a:t>
            </a:r>
          </a:p>
          <a:p>
            <a:pPr marL="1100653" lvl="1" indent="-571500">
              <a:buFont typeface="Arial" panose="020B0604020202020204" pitchFamily="34" charset="0"/>
              <a:buChar char="•"/>
            </a:pPr>
            <a:r>
              <a:rPr lang="en-US" dirty="0">
                <a:solidFill>
                  <a:schemeClr val="bg1">
                    <a:lumMod val="50000"/>
                  </a:schemeClr>
                </a:solidFill>
              </a:rPr>
              <a:t>Contextual Embeddings (</a:t>
            </a:r>
            <a:r>
              <a:rPr lang="en-US" dirty="0" err="1">
                <a:solidFill>
                  <a:schemeClr val="bg1">
                    <a:lumMod val="50000"/>
                  </a:schemeClr>
                </a:solidFill>
              </a:rPr>
              <a:t>ELMo</a:t>
            </a:r>
            <a:r>
              <a:rPr lang="en-US" dirty="0">
                <a:solidFill>
                  <a:schemeClr val="bg1">
                    <a:lumMod val="50000"/>
                  </a:schemeClr>
                </a:solidFill>
              </a:rPr>
              <a:t>, BERT)</a:t>
            </a:r>
          </a:p>
          <a:p>
            <a:pPr marL="1100653" lvl="1" indent="-571500">
              <a:buFont typeface="Arial" panose="020B0604020202020204" pitchFamily="34" charset="0"/>
              <a:buChar char="•"/>
            </a:pPr>
            <a:r>
              <a:rPr lang="en-US" dirty="0">
                <a:solidFill>
                  <a:schemeClr val="bg1">
                    <a:lumMod val="50000"/>
                  </a:schemeClr>
                </a:solidFill>
              </a:rPr>
              <a:t>Compute distinct embeddings for a word in its context</a:t>
            </a:r>
          </a:p>
          <a:p>
            <a:pPr marL="1100653" lvl="1" indent="-571500">
              <a:buFont typeface="Arial" panose="020B0604020202020204" pitchFamily="34" charset="0"/>
              <a:buChar char="•"/>
            </a:pPr>
            <a:r>
              <a:rPr lang="en-US" dirty="0">
                <a:solidFill>
                  <a:schemeClr val="bg1">
                    <a:lumMod val="50000"/>
                  </a:schemeClr>
                </a:solidFill>
              </a:rPr>
              <a:t>Separate embeddings for each token of a word</a:t>
            </a:r>
          </a:p>
        </p:txBody>
      </p:sp>
    </p:spTree>
    <p:extLst>
      <p:ext uri="{BB962C8B-B14F-4D97-AF65-F5344CB8AC3E}">
        <p14:creationId xmlns:p14="http://schemas.microsoft.com/office/powerpoint/2010/main" val="147304763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10363200" cy="990600"/>
          </a:xfrm>
        </p:spPr>
        <p:txBody>
          <a:bodyPr>
            <a:normAutofit fontScale="90000"/>
          </a:bodyPr>
          <a:lstStyle/>
          <a:p>
            <a:r>
              <a:rPr lang="en-US" dirty="0"/>
              <a:t>Simple static embeddings you can download!</a:t>
            </a:r>
          </a:p>
        </p:txBody>
      </p:sp>
      <p:sp>
        <p:nvSpPr>
          <p:cNvPr id="3" name="Content Placeholder 2"/>
          <p:cNvSpPr>
            <a:spLocks noGrp="1"/>
          </p:cNvSpPr>
          <p:nvPr>
            <p:ph idx="1"/>
          </p:nvPr>
        </p:nvSpPr>
        <p:spPr>
          <a:xfrm>
            <a:off x="1371600" y="2038814"/>
            <a:ext cx="9220200" cy="3811694"/>
          </a:xfrm>
        </p:spPr>
        <p:txBody>
          <a:bodyPr/>
          <a:lstStyle/>
          <a:p>
            <a:r>
              <a:rPr lang="en-US" sz="3200" dirty="0"/>
              <a:t>Word2vec (</a:t>
            </a:r>
            <a:r>
              <a:rPr lang="en-US" sz="3200" dirty="0" err="1"/>
              <a:t>Mikolov</a:t>
            </a:r>
            <a:r>
              <a:rPr lang="en-US" sz="3200" dirty="0"/>
              <a:t> et al)</a:t>
            </a:r>
          </a:p>
          <a:p>
            <a:r>
              <a:rPr lang="en-US" sz="3200" dirty="0">
                <a:hlinkClick r:id="rId2"/>
              </a:rPr>
              <a:t>https://code.google.com/archive/p/word2vec/</a:t>
            </a:r>
            <a:endParaRPr lang="en-US" sz="3200" dirty="0"/>
          </a:p>
          <a:p>
            <a:endParaRPr lang="en-US" sz="3200" dirty="0"/>
          </a:p>
          <a:p>
            <a:r>
              <a:rPr lang="en-US" sz="3200" dirty="0" err="1"/>
              <a:t>GloVe</a:t>
            </a:r>
            <a:r>
              <a:rPr lang="en-US" sz="3200" dirty="0"/>
              <a:t> (Pennington, </a:t>
            </a:r>
            <a:r>
              <a:rPr lang="en-US" sz="3200" dirty="0" err="1"/>
              <a:t>Socher</a:t>
            </a:r>
            <a:r>
              <a:rPr lang="en-US" sz="3200" dirty="0"/>
              <a:t>, Manning)</a:t>
            </a:r>
          </a:p>
          <a:p>
            <a:r>
              <a:rPr lang="en-US" sz="3200" dirty="0">
                <a:hlinkClick r:id="rId3"/>
              </a:rPr>
              <a:t>http://nlp.stanford.edu/projects/glove/</a:t>
            </a:r>
            <a:endParaRPr lang="en-US" sz="3200" dirty="0"/>
          </a:p>
          <a:p>
            <a:endParaRPr lang="en-US" dirty="0"/>
          </a:p>
        </p:txBody>
      </p:sp>
    </p:spTree>
    <p:extLst>
      <p:ext uri="{BB962C8B-B14F-4D97-AF65-F5344CB8AC3E}">
        <p14:creationId xmlns:p14="http://schemas.microsoft.com/office/powerpoint/2010/main" val="9667229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86605"/>
            <a:ext cx="8900160" cy="1084996"/>
          </a:xfrm>
        </p:spPr>
        <p:txBody>
          <a:bodyPr/>
          <a:lstStyle/>
          <a:p>
            <a:r>
              <a:rPr lang="en-US" b="0" dirty="0"/>
              <a:t>Word2vec</a:t>
            </a:r>
          </a:p>
        </p:txBody>
      </p:sp>
      <p:sp>
        <p:nvSpPr>
          <p:cNvPr id="3" name="Content Placeholder 2"/>
          <p:cNvSpPr>
            <a:spLocks noGrp="1"/>
          </p:cNvSpPr>
          <p:nvPr>
            <p:ph idx="1"/>
          </p:nvPr>
        </p:nvSpPr>
        <p:spPr>
          <a:xfrm>
            <a:off x="1019298" y="1524000"/>
            <a:ext cx="10867901" cy="4555066"/>
          </a:xfrm>
        </p:spPr>
        <p:txBody>
          <a:bodyPr>
            <a:normAutofit fontScale="70000" lnSpcReduction="20000"/>
          </a:bodyPr>
          <a:lstStyle/>
          <a:p>
            <a:r>
              <a:rPr lang="en-US" sz="4400" dirty="0"/>
              <a:t>Popular embedding method</a:t>
            </a:r>
          </a:p>
          <a:p>
            <a:r>
              <a:rPr lang="en-US" sz="4400" dirty="0"/>
              <a:t>Very fast to train</a:t>
            </a:r>
          </a:p>
          <a:p>
            <a:r>
              <a:rPr lang="en-US" sz="4400" dirty="0"/>
              <a:t>Code available on the web</a:t>
            </a:r>
          </a:p>
          <a:p>
            <a:r>
              <a:rPr lang="en-US" sz="4400" dirty="0"/>
              <a:t>Idea: </a:t>
            </a:r>
            <a:r>
              <a:rPr lang="en-US" sz="4400" b="1" dirty="0"/>
              <a:t>predict</a:t>
            </a:r>
            <a:r>
              <a:rPr lang="en-US" sz="4400" dirty="0"/>
              <a:t> rather than </a:t>
            </a:r>
            <a:r>
              <a:rPr lang="en-US" sz="4400" b="1" dirty="0"/>
              <a:t>count</a:t>
            </a:r>
          </a:p>
          <a:p>
            <a:r>
              <a:rPr lang="en-US" sz="4400" dirty="0"/>
              <a:t>Word2vec provides various options. We'll do:</a:t>
            </a:r>
          </a:p>
          <a:p>
            <a:r>
              <a:rPr lang="en-US" sz="4000" dirty="0"/>
              <a:t>	 </a:t>
            </a:r>
            <a:r>
              <a:rPr lang="en-US" sz="4000" b="1" dirty="0">
                <a:solidFill>
                  <a:srgbClr val="0000FF"/>
                </a:solidFill>
              </a:rPr>
              <a:t>skip-gram with negative sampling (SGNS)</a:t>
            </a:r>
          </a:p>
          <a:p>
            <a:br>
              <a:rPr lang="en-US" sz="4400" dirty="0"/>
            </a:br>
            <a:endParaRPr lang="en-US" sz="4400" dirty="0"/>
          </a:p>
          <a:p>
            <a:r>
              <a:rPr lang="en-US" sz="4400" b="1" dirty="0"/>
              <a:t> </a:t>
            </a:r>
          </a:p>
        </p:txBody>
      </p:sp>
    </p:spTree>
    <p:extLst>
      <p:ext uri="{BB962C8B-B14F-4D97-AF65-F5344CB8AC3E}">
        <p14:creationId xmlns:p14="http://schemas.microsoft.com/office/powerpoint/2010/main" val="177125086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86605"/>
            <a:ext cx="8823960" cy="1237396"/>
          </a:xfrm>
        </p:spPr>
        <p:txBody>
          <a:bodyPr/>
          <a:lstStyle/>
          <a:p>
            <a:r>
              <a:rPr lang="en-US" dirty="0"/>
              <a:t>Word2vec</a:t>
            </a:r>
          </a:p>
        </p:txBody>
      </p:sp>
      <p:sp>
        <p:nvSpPr>
          <p:cNvPr id="3" name="Content Placeholder 2"/>
          <p:cNvSpPr>
            <a:spLocks noGrp="1"/>
          </p:cNvSpPr>
          <p:nvPr>
            <p:ph idx="1"/>
          </p:nvPr>
        </p:nvSpPr>
        <p:spPr>
          <a:xfrm>
            <a:off x="762000" y="1676400"/>
            <a:ext cx="11277600" cy="5181600"/>
          </a:xfrm>
        </p:spPr>
        <p:txBody>
          <a:bodyPr>
            <a:normAutofit/>
          </a:bodyPr>
          <a:lstStyle/>
          <a:p>
            <a:r>
              <a:rPr lang="en-US" sz="3300" dirty="0"/>
              <a:t>Instead of </a:t>
            </a:r>
            <a:r>
              <a:rPr lang="en-US" sz="3300" b="1" dirty="0"/>
              <a:t>counting</a:t>
            </a:r>
            <a:r>
              <a:rPr lang="en-US" sz="3300" dirty="0"/>
              <a:t> how often each word </a:t>
            </a:r>
            <a:r>
              <a:rPr lang="en-US" sz="3300" i="1" dirty="0"/>
              <a:t>w</a:t>
            </a:r>
            <a:r>
              <a:rPr lang="en-US" sz="3300" dirty="0"/>
              <a:t> occurs near "</a:t>
            </a:r>
            <a:r>
              <a:rPr lang="en-US" sz="3300" i="1" dirty="0"/>
              <a:t>apricot"</a:t>
            </a:r>
          </a:p>
          <a:p>
            <a:pPr lvl="1"/>
            <a:r>
              <a:rPr lang="en-US" dirty="0"/>
              <a:t>Train a classifier on a binary </a:t>
            </a:r>
            <a:r>
              <a:rPr lang="en-US" b="1" dirty="0"/>
              <a:t>prediction</a:t>
            </a:r>
            <a:r>
              <a:rPr lang="en-US" dirty="0"/>
              <a:t> task:</a:t>
            </a:r>
          </a:p>
          <a:p>
            <a:pPr lvl="2"/>
            <a:r>
              <a:rPr lang="en-US" sz="2800" dirty="0"/>
              <a:t>Is </a:t>
            </a:r>
            <a:r>
              <a:rPr lang="en-US" sz="2800" i="1" dirty="0"/>
              <a:t>w </a:t>
            </a:r>
            <a:r>
              <a:rPr lang="en-US" sz="2800" dirty="0"/>
              <a:t>likely to show up near "</a:t>
            </a:r>
            <a:r>
              <a:rPr lang="en-US" sz="2800" i="1" dirty="0"/>
              <a:t>apricot"</a:t>
            </a:r>
            <a:r>
              <a:rPr lang="en-US" sz="2800" dirty="0"/>
              <a:t>?</a:t>
            </a:r>
            <a:endParaRPr lang="en-US" dirty="0"/>
          </a:p>
          <a:p>
            <a:r>
              <a:rPr lang="en-US" sz="3300" dirty="0"/>
              <a:t>We don’t actually care about this task</a:t>
            </a:r>
          </a:p>
          <a:p>
            <a:pPr lvl="2"/>
            <a:r>
              <a:rPr lang="en-US" sz="2800" dirty="0"/>
              <a:t>But we'll take the learned classifier weights as the word embeddings</a:t>
            </a:r>
          </a:p>
          <a:p>
            <a:r>
              <a:rPr lang="en-US" sz="3300" dirty="0"/>
              <a:t>Big idea:  </a:t>
            </a:r>
            <a:r>
              <a:rPr lang="en-US" sz="3300" b="1" dirty="0">
                <a:solidFill>
                  <a:srgbClr val="0000FF"/>
                </a:solidFill>
              </a:rPr>
              <a:t>self-supervision</a:t>
            </a:r>
            <a:r>
              <a:rPr lang="en-US" sz="3300" dirty="0"/>
              <a:t>: </a:t>
            </a:r>
          </a:p>
          <a:p>
            <a:pPr lvl="2"/>
            <a:r>
              <a:rPr lang="en-US" sz="2800" dirty="0"/>
              <a:t>A word c that occurs near apricot in the corpus cats as the gold "correct answer" for supervised learning</a:t>
            </a:r>
          </a:p>
          <a:p>
            <a:pPr lvl="2"/>
            <a:r>
              <a:rPr lang="en-US" sz="2800" dirty="0"/>
              <a:t>No need for human labels</a:t>
            </a:r>
          </a:p>
          <a:p>
            <a:pPr lvl="2"/>
            <a:r>
              <a:rPr lang="en-US" dirty="0" err="1"/>
              <a:t>Bengio</a:t>
            </a:r>
            <a:r>
              <a:rPr lang="en-US" dirty="0"/>
              <a:t> et al. (2003); </a:t>
            </a:r>
            <a:r>
              <a:rPr lang="en-US" dirty="0" err="1"/>
              <a:t>Collobert</a:t>
            </a:r>
            <a:r>
              <a:rPr lang="en-US" dirty="0"/>
              <a:t> et al. (2011) </a:t>
            </a:r>
          </a:p>
          <a:p>
            <a:pPr lvl="2"/>
            <a:endParaRPr lang="en-US" sz="2800" dirty="0"/>
          </a:p>
          <a:p>
            <a:endParaRPr lang="en-US" dirty="0"/>
          </a:p>
          <a:p>
            <a:endParaRPr lang="en-US" dirty="0"/>
          </a:p>
        </p:txBody>
      </p:sp>
    </p:spTree>
    <p:extLst>
      <p:ext uri="{BB962C8B-B14F-4D97-AF65-F5344CB8AC3E}">
        <p14:creationId xmlns:p14="http://schemas.microsoft.com/office/powerpoint/2010/main" val="263498864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90500"/>
            <a:ext cx="11247119" cy="990600"/>
          </a:xfrm>
        </p:spPr>
        <p:txBody>
          <a:bodyPr>
            <a:normAutofit/>
          </a:bodyPr>
          <a:lstStyle/>
          <a:p>
            <a:r>
              <a:rPr lang="en-US" sz="4200" b="0" dirty="0"/>
              <a:t>Approach: predict if candidate word </a:t>
            </a:r>
            <a:r>
              <a:rPr lang="en-US" sz="4200" b="0" i="1" dirty="0"/>
              <a:t>c</a:t>
            </a:r>
            <a:r>
              <a:rPr lang="en-US" sz="4200" b="0" dirty="0"/>
              <a:t> is a "neighbor"</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3200" dirty="0"/>
              <a:t>Treat the target word </a:t>
            </a:r>
            <a:r>
              <a:rPr lang="en-US" sz="3200" i="1" dirty="0"/>
              <a:t>t</a:t>
            </a:r>
            <a:r>
              <a:rPr lang="en-US" sz="3200" dirty="0"/>
              <a:t> and a neighboring context word </a:t>
            </a:r>
            <a:r>
              <a:rPr lang="en-US" sz="3200" i="1" dirty="0"/>
              <a:t>c</a:t>
            </a:r>
            <a:r>
              <a:rPr lang="en-US" sz="3200" dirty="0"/>
              <a:t> as </a:t>
            </a:r>
            <a:r>
              <a:rPr lang="en-US" sz="3200" b="1" dirty="0"/>
              <a:t>positive examples</a:t>
            </a:r>
            <a:r>
              <a:rPr lang="en-US" sz="3200" dirty="0"/>
              <a:t>.</a:t>
            </a:r>
          </a:p>
          <a:p>
            <a:pPr marL="514350" indent="-514350">
              <a:buFont typeface="+mj-lt"/>
              <a:buAutoNum type="arabicPeriod"/>
            </a:pPr>
            <a:r>
              <a:rPr lang="en-US" sz="3200" dirty="0"/>
              <a:t>Randomly sample other words in the lexicon to get negative examples</a:t>
            </a:r>
          </a:p>
          <a:p>
            <a:pPr marL="514350" indent="-514350">
              <a:buFont typeface="+mj-lt"/>
              <a:buAutoNum type="arabicPeriod"/>
            </a:pPr>
            <a:r>
              <a:rPr lang="en-US" sz="3200" dirty="0"/>
              <a:t>Use logistic regression to train a classifier to distinguish those two cases</a:t>
            </a:r>
          </a:p>
          <a:p>
            <a:pPr marL="514350" indent="-514350">
              <a:buFont typeface="+mj-lt"/>
              <a:buAutoNum type="arabicPeriod"/>
            </a:pPr>
            <a:r>
              <a:rPr lang="en-US" sz="3200" dirty="0"/>
              <a:t>Use the learned weights as the embeddings</a:t>
            </a:r>
          </a:p>
          <a:p>
            <a:endParaRPr lang="en-US" dirty="0"/>
          </a:p>
          <a:p>
            <a:endParaRPr lang="en-US" dirty="0"/>
          </a:p>
        </p:txBody>
      </p:sp>
    </p:spTree>
    <p:extLst>
      <p:ext uri="{BB962C8B-B14F-4D97-AF65-F5344CB8AC3E}">
        <p14:creationId xmlns:p14="http://schemas.microsoft.com/office/powerpoint/2010/main" val="390040676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752602" y="1845734"/>
            <a:ext cx="8915399" cy="4707466"/>
          </a:xfrm>
        </p:spPr>
        <p:txBody>
          <a:bodyPr>
            <a:normAutofit/>
          </a:bodyPr>
          <a:lstStyle/>
          <a:p>
            <a:r>
              <a:rPr lang="en-US" sz="3200" dirty="0"/>
              <a:t>Assume a +/- 2 word window, given training sentence:</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c3      c4</a:t>
            </a: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808771" y="30480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6400800" y="30480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Rectangle 3">
            <a:extLst>
              <a:ext uri="{FF2B5EF4-FFF2-40B4-BE49-F238E27FC236}">
                <a16:creationId xmlns:a16="http://schemas.microsoft.com/office/drawing/2014/main" id="{9C2EB398-8330-8648-A675-D62025B78526}"/>
              </a:ext>
            </a:extLst>
          </p:cNvPr>
          <p:cNvSpPr/>
          <p:nvPr/>
        </p:nvSpPr>
        <p:spPr>
          <a:xfrm>
            <a:off x="1666191" y="3352800"/>
            <a:ext cx="5953809" cy="523220"/>
          </a:xfrm>
          <a:prstGeom prst="rect">
            <a:avLst/>
          </a:prstGeom>
        </p:spPr>
        <p:txBody>
          <a:bodyPr wrap="none">
            <a:spAutoFit/>
          </a:bodyPr>
          <a:lstStyle/>
          <a:p>
            <a:r>
              <a:rPr lang="en-US" sz="2800" dirty="0">
                <a:latin typeface="Times New Roman" panose="02020603050405020304" pitchFamily="18" charset="0"/>
                <a:cs typeface="Times New Roman" panose="02020603050405020304" pitchFamily="18" charset="0"/>
              </a:rPr>
              <a:t>		                                </a:t>
            </a:r>
            <a:r>
              <a:rPr lang="en-US" sz="2800" dirty="0">
                <a:solidFill>
                  <a:srgbClr val="FF0000"/>
                </a:solidFill>
                <a:latin typeface="Times New Roman" panose="02020603050405020304" pitchFamily="18" charset="0"/>
                <a:cs typeface="Times New Roman" panose="02020603050405020304" pitchFamily="18" charset="0"/>
              </a:rPr>
              <a:t>[target]</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4049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4"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Classifier</a:t>
            </a:r>
          </a:p>
        </p:txBody>
      </p:sp>
      <p:sp>
        <p:nvSpPr>
          <p:cNvPr id="3" name="Content Placeholder 2"/>
          <p:cNvSpPr>
            <a:spLocks noGrp="1"/>
          </p:cNvSpPr>
          <p:nvPr>
            <p:ph idx="1"/>
          </p:nvPr>
        </p:nvSpPr>
        <p:spPr>
          <a:xfrm>
            <a:off x="1219200" y="1371599"/>
            <a:ext cx="10972800" cy="5326797"/>
          </a:xfrm>
        </p:spPr>
        <p:txBody>
          <a:bodyPr>
            <a:normAutofit lnSpcReduction="10000"/>
          </a:bodyPr>
          <a:lstStyle/>
          <a:p>
            <a:r>
              <a:rPr lang="en-US" sz="3200" dirty="0"/>
              <a:t>(assuming a +/- 2 word window)</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0" indent="0">
              <a:spcBef>
                <a:spcPts val="0"/>
              </a:spcBef>
            </a:pPr>
            <a:endParaRPr lang="en-US" sz="2800" dirty="0">
              <a:latin typeface="Times New Roman" panose="02020603050405020304" pitchFamily="18" charset="0"/>
              <a:cs typeface="Times New Roman" panose="02020603050405020304" pitchFamily="18" charset="0"/>
            </a:endParaRPr>
          </a:p>
          <a:p>
            <a:pPr marL="0" indent="0">
              <a:spcBef>
                <a:spcPts val="0"/>
              </a:spcBef>
            </a:pPr>
            <a:r>
              <a:rPr lang="en-US" sz="2800" dirty="0">
                <a:latin typeface="Calibri" panose="020F0502020204030204" pitchFamily="34" charset="0"/>
                <a:cs typeface="Calibri" panose="020F0502020204030204" pitchFamily="34" charset="0"/>
              </a:rPr>
              <a:t>Goal: train a classifier that is given a candidate (</a:t>
            </a:r>
            <a:r>
              <a:rPr lang="en-US" sz="2800" b="1" dirty="0">
                <a:latin typeface="Calibri" panose="020F0502020204030204" pitchFamily="34" charset="0"/>
                <a:cs typeface="Calibri" panose="020F0502020204030204" pitchFamily="34" charset="0"/>
              </a:rPr>
              <a:t>w</a:t>
            </a:r>
            <a:r>
              <a:rPr lang="en-US" sz="2800" dirty="0">
                <a:latin typeface="Calibri" panose="020F0502020204030204" pitchFamily="34" charset="0"/>
                <a:cs typeface="Calibri" panose="020F0502020204030204" pitchFamily="34" charset="0"/>
              </a:rPr>
              <a:t>ord, </a:t>
            </a:r>
            <a:r>
              <a:rPr lang="en-US" sz="2800" b="1" dirty="0">
                <a:latin typeface="Calibri" panose="020F0502020204030204" pitchFamily="34" charset="0"/>
                <a:cs typeface="Calibri" panose="020F0502020204030204" pitchFamily="34" charset="0"/>
              </a:rPr>
              <a:t>c</a:t>
            </a:r>
            <a:r>
              <a:rPr lang="en-US" sz="2800" dirty="0">
                <a:latin typeface="Calibri" panose="020F0502020204030204" pitchFamily="34" charset="0"/>
                <a:cs typeface="Calibri" panose="020F0502020204030204" pitchFamily="34" charset="0"/>
              </a:rPr>
              <a:t>ontext) pair</a:t>
            </a:r>
          </a:p>
          <a:p>
            <a:pPr marL="0" indent="0">
              <a:spcBef>
                <a:spcPts val="0"/>
              </a:spcBef>
            </a:pPr>
            <a:r>
              <a:rPr lang="en-US" sz="2800" dirty="0">
                <a:latin typeface="Calibri" panose="020F0502020204030204" pitchFamily="34" charset="0"/>
                <a:cs typeface="Calibri" panose="020F0502020204030204" pitchFamily="34" charset="0"/>
              </a:rPr>
              <a:t>		 (apricot, jam)</a:t>
            </a:r>
          </a:p>
          <a:p>
            <a:pPr marL="0" indent="0">
              <a:spcBef>
                <a:spcPts val="0"/>
              </a:spcBef>
            </a:pPr>
            <a:r>
              <a:rPr lang="en-US" sz="2800" dirty="0">
                <a:latin typeface="Calibri" panose="020F0502020204030204" pitchFamily="34" charset="0"/>
                <a:cs typeface="Calibri" panose="020F0502020204030204" pitchFamily="34" charset="0"/>
              </a:rPr>
              <a:t> 		 (apricot, aardvark)</a:t>
            </a:r>
          </a:p>
          <a:p>
            <a:pPr marL="0" indent="0">
              <a:spcBef>
                <a:spcPts val="0"/>
              </a:spcBef>
            </a:pPr>
            <a:r>
              <a:rPr lang="en-US" sz="2800" dirty="0">
                <a:latin typeface="Calibri" panose="020F0502020204030204" pitchFamily="34" charset="0"/>
                <a:cs typeface="Calibri" panose="020F0502020204030204" pitchFamily="34" charset="0"/>
              </a:rPr>
              <a:t>		…</a:t>
            </a:r>
          </a:p>
          <a:p>
            <a:pPr marL="0" indent="0">
              <a:spcBef>
                <a:spcPts val="0"/>
              </a:spcBef>
            </a:pPr>
            <a:r>
              <a:rPr lang="en-US" sz="2800" dirty="0">
                <a:latin typeface="Calibri" panose="020F0502020204030204" pitchFamily="34" charset="0"/>
                <a:cs typeface="Calibri" panose="020F0502020204030204" pitchFamily="34" charset="0"/>
              </a:rPr>
              <a:t>And assigns each pair a probability:</a:t>
            </a:r>
          </a:p>
          <a:p>
            <a:pPr marL="0" indent="0">
              <a:spcBef>
                <a:spcPts val="0"/>
              </a:spcBef>
            </a:pPr>
            <a:r>
              <a:rPr lang="en-US" sz="2800" dirty="0">
                <a:latin typeface="Calibri" panose="020F0502020204030204" pitchFamily="34" charset="0"/>
                <a:cs typeface="Calibri" panose="020F0502020204030204" pitchFamily="34" charset="0"/>
              </a:rPr>
              <a:t>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r>
              <a:rPr lang="en-US" sz="3000" i="1" dirty="0"/>
              <a:t>	P</a:t>
            </a:r>
            <a:r>
              <a:rPr lang="en-US" sz="3000" dirty="0"/>
              <a:t>(−|</a:t>
            </a:r>
            <a:r>
              <a:rPr lang="en-US" sz="3000" i="1" dirty="0"/>
              <a:t>w</a:t>
            </a:r>
            <a:r>
              <a:rPr lang="en-US" sz="3000" dirty="0"/>
              <a:t>, </a:t>
            </a:r>
            <a:r>
              <a:rPr lang="en-US" sz="3000" i="1" dirty="0"/>
              <a:t>c</a:t>
            </a:r>
            <a:r>
              <a:rPr lang="en-US" sz="3000" dirty="0"/>
              <a:t>) = 1 −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endParaRPr lang="en-US" sz="3000" dirty="0"/>
          </a:p>
          <a:p>
            <a:pPr marL="0" indent="0">
              <a:spcBef>
                <a:spcPts val="0"/>
              </a:spcBef>
            </a:pPr>
            <a:endParaRPr lang="en-US" sz="2800" dirty="0">
              <a:latin typeface="Calibri" panose="020F0502020204030204" pitchFamily="34" charset="0"/>
              <a:cs typeface="Calibri" panose="020F0502020204030204" pitchFamily="34" charset="0"/>
            </a:endParaRPr>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352800" y="25908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5846525" y="25908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Tree>
    <p:extLst>
      <p:ext uri="{BB962C8B-B14F-4D97-AF65-F5344CB8AC3E}">
        <p14:creationId xmlns:p14="http://schemas.microsoft.com/office/powerpoint/2010/main" val="13382591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Similarity is computed from dot product</a:t>
            </a:r>
          </a:p>
        </p:txBody>
      </p:sp>
      <p:sp>
        <p:nvSpPr>
          <p:cNvPr id="3" name="Content Placeholder 2"/>
          <p:cNvSpPr>
            <a:spLocks noGrp="1"/>
          </p:cNvSpPr>
          <p:nvPr>
            <p:ph idx="1"/>
          </p:nvPr>
        </p:nvSpPr>
        <p:spPr/>
        <p:txBody>
          <a:bodyPr>
            <a:noAutofit/>
          </a:bodyPr>
          <a:lstStyle/>
          <a:p>
            <a:r>
              <a:rPr lang="en-US" sz="3600" dirty="0"/>
              <a:t>Remember: two vectors are similar if they have a high dot product</a:t>
            </a:r>
          </a:p>
          <a:p>
            <a:pPr lvl="1"/>
            <a:r>
              <a:rPr lang="en-US" sz="3600" dirty="0"/>
              <a:t>Cosine is just a normalized dot product</a:t>
            </a:r>
          </a:p>
          <a:p>
            <a:r>
              <a:rPr lang="en-US" sz="3600" dirty="0"/>
              <a:t>So:</a:t>
            </a:r>
          </a:p>
          <a:p>
            <a:pPr lvl="1"/>
            <a:r>
              <a:rPr lang="en-US" sz="3600" dirty="0"/>
              <a:t>Similarity(</a:t>
            </a:r>
            <a:r>
              <a:rPr lang="en-US" sz="3600" dirty="0" err="1"/>
              <a:t>w,c</a:t>
            </a:r>
            <a:r>
              <a:rPr lang="en-US" sz="3600" dirty="0"/>
              <a:t>)  ∝ w</a:t>
            </a:r>
            <a:r>
              <a:rPr lang="en-US" sz="3600" baseline="-25000" dirty="0"/>
              <a:t> </a:t>
            </a:r>
            <a:r>
              <a:rPr lang="en-US" sz="3600" dirty="0"/>
              <a:t>∙ c</a:t>
            </a:r>
            <a:endParaRPr lang="en-US" sz="3600" baseline="-25000" dirty="0"/>
          </a:p>
          <a:p>
            <a:r>
              <a:rPr lang="en-US" sz="3600" dirty="0"/>
              <a:t>We’ll need to normalize to get a probability </a:t>
            </a:r>
          </a:p>
          <a:p>
            <a:pPr lvl="1"/>
            <a:r>
              <a:rPr lang="en-US" sz="3400" dirty="0"/>
              <a:t>(cosine isn't a probability either)</a:t>
            </a:r>
          </a:p>
        </p:txBody>
      </p:sp>
      <p:sp>
        <p:nvSpPr>
          <p:cNvPr id="4" name="Slide Number Placeholder 3"/>
          <p:cNvSpPr>
            <a:spLocks noGrp="1"/>
          </p:cNvSpPr>
          <p:nvPr>
            <p:ph type="sldNum" sz="quarter" idx="12"/>
          </p:nvPr>
        </p:nvSpPr>
        <p:spPr>
          <a:xfrm>
            <a:off x="1828800" y="5562600"/>
            <a:ext cx="1981200" cy="342900"/>
          </a:xfrm>
          <a:prstGeom prst="rect">
            <a:avLst/>
          </a:prstGeom>
        </p:spPr>
        <p:txBody>
          <a:bodyPr/>
          <a:lstStyle/>
          <a:p>
            <a:fld id="{10F35DC5-7E65-8247-99AB-4E984F8A921E}" type="slidenum">
              <a:rPr lang="en-US" smtClean="0"/>
              <a:pPr/>
              <a:t>69</a:t>
            </a:fld>
            <a:endParaRPr lang="en-US"/>
          </a:p>
        </p:txBody>
      </p:sp>
    </p:spTree>
    <p:extLst>
      <p:ext uri="{BB962C8B-B14F-4D97-AF65-F5344CB8AC3E}">
        <p14:creationId xmlns:p14="http://schemas.microsoft.com/office/powerpoint/2010/main" val="1498324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 </a:t>
            </a:r>
            <a:r>
              <a:rPr lang="en-US" b="1" dirty="0"/>
              <a:t>Synonymy</a:t>
            </a:r>
            <a:r>
              <a:rPr lang="en-US" dirty="0"/>
              <a:t>?</a:t>
            </a:r>
          </a:p>
        </p:txBody>
      </p:sp>
      <p:sp>
        <p:nvSpPr>
          <p:cNvPr id="1458179" name="Rectangle 3"/>
          <p:cNvSpPr>
            <a:spLocks noGrp="1" noChangeArrowheads="1"/>
          </p:cNvSpPr>
          <p:nvPr>
            <p:ph idx="1"/>
          </p:nvPr>
        </p:nvSpPr>
        <p:spPr/>
        <p:txBody>
          <a:bodyPr>
            <a:noAutofit/>
          </a:bodyPr>
          <a:lstStyle/>
          <a:p>
            <a:pPr marL="201168" lvl="1" indent="0">
              <a:buNone/>
            </a:pPr>
            <a:r>
              <a:rPr lang="en-US" sz="4000" dirty="0"/>
              <a:t>water/H</a:t>
            </a:r>
            <a:r>
              <a:rPr lang="en-US" sz="4000" baseline="-25000" dirty="0"/>
              <a:t>2</a:t>
            </a:r>
            <a:r>
              <a:rPr lang="en-US" sz="4000" dirty="0"/>
              <a:t>0</a:t>
            </a:r>
          </a:p>
          <a:p>
            <a:pPr marL="201168" lvl="1" indent="0">
              <a:buNone/>
            </a:pPr>
            <a:r>
              <a:rPr lang="en-US" sz="4000" dirty="0"/>
              <a:t>	"H</a:t>
            </a:r>
            <a:r>
              <a:rPr lang="en-US" sz="4000" baseline="-25000" dirty="0"/>
              <a:t>2</a:t>
            </a:r>
            <a:r>
              <a:rPr lang="en-US" sz="4000" dirty="0"/>
              <a:t>0" in a surfing guide?</a:t>
            </a:r>
          </a:p>
          <a:p>
            <a:pPr marL="201168" lvl="1" indent="0">
              <a:buNone/>
            </a:pPr>
            <a:r>
              <a:rPr lang="en-US" sz="4000" dirty="0"/>
              <a:t>big/large</a:t>
            </a:r>
          </a:p>
          <a:p>
            <a:pPr marL="201168" lvl="1" indent="0">
              <a:buNone/>
            </a:pPr>
            <a:r>
              <a:rPr lang="en-US" sz="4000" dirty="0"/>
              <a:t>	my big sister != my large sister</a:t>
            </a:r>
          </a:p>
        </p:txBody>
      </p:sp>
    </p:spTree>
    <p:extLst>
      <p:ext uri="{BB962C8B-B14F-4D97-AF65-F5344CB8AC3E}">
        <p14:creationId xmlns:p14="http://schemas.microsoft.com/office/powerpoint/2010/main" val="391882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81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81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81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Turning dot products into probabilities</a:t>
            </a:r>
          </a:p>
        </p:txBody>
      </p:sp>
      <p:sp>
        <p:nvSpPr>
          <p:cNvPr id="3" name="Content Placeholder 2"/>
          <p:cNvSpPr>
            <a:spLocks noGrp="1"/>
          </p:cNvSpPr>
          <p:nvPr>
            <p:ph idx="1"/>
          </p:nvPr>
        </p:nvSpPr>
        <p:spPr>
          <a:xfrm>
            <a:off x="1219200" y="1524000"/>
            <a:ext cx="10287000" cy="4023360"/>
          </a:xfrm>
        </p:spPr>
        <p:txBody>
          <a:bodyPr/>
          <a:lstStyle/>
          <a:p>
            <a:r>
              <a:rPr lang="en-US" sz="4000" dirty="0">
                <a:latin typeface="Times New Roman" charset="0"/>
                <a:ea typeface="Times New Roman" charset="0"/>
                <a:cs typeface="Times New Roman" charset="0"/>
              </a:rPr>
              <a:t>Sim(</a:t>
            </a:r>
            <a:r>
              <a:rPr lang="en-US" sz="4000" dirty="0" err="1">
                <a:latin typeface="Times New Roman" charset="0"/>
                <a:ea typeface="Times New Roman" charset="0"/>
                <a:cs typeface="Times New Roman" charset="0"/>
              </a:rPr>
              <a:t>w,c</a:t>
            </a:r>
            <a:r>
              <a:rPr lang="en-US" sz="4000" dirty="0">
                <a:latin typeface="Times New Roman" charset="0"/>
                <a:ea typeface="Times New Roman" charset="0"/>
                <a:cs typeface="Times New Roman" charset="0"/>
              </a:rPr>
              <a:t>) </a:t>
            </a:r>
            <a:r>
              <a:rPr lang="en-US" sz="4000" dirty="0"/>
              <a:t>≈ </a:t>
            </a:r>
            <a:r>
              <a:rPr lang="en-US" sz="4000" dirty="0">
                <a:latin typeface="Times New Roman" panose="02020603050405020304" pitchFamily="18" charset="0"/>
                <a:cs typeface="Times New Roman" panose="02020603050405020304" pitchFamily="18" charset="0"/>
              </a:rPr>
              <a:t>w</a:t>
            </a:r>
            <a:r>
              <a:rPr lang="en-US" sz="4000" i="1" dirty="0">
                <a:latin typeface="Times New Roman" panose="02020603050405020304" pitchFamily="18" charset="0"/>
                <a:ea typeface="Times New Roman" charset="0"/>
                <a:cs typeface="Times New Roman" panose="02020603050405020304" pitchFamily="18" charset="0"/>
              </a:rPr>
              <a:t> ∙ c</a:t>
            </a:r>
          </a:p>
          <a:p>
            <a:r>
              <a:rPr lang="en-US" sz="4000" dirty="0">
                <a:latin typeface="Calibri" charset="0"/>
                <a:ea typeface="Calibri" charset="0"/>
                <a:cs typeface="Calibri" charset="0"/>
              </a:rPr>
              <a:t>To turn this into a probability </a:t>
            </a:r>
          </a:p>
          <a:p>
            <a:r>
              <a:rPr lang="en-US" sz="4000" dirty="0">
                <a:latin typeface="Calibri" charset="0"/>
                <a:ea typeface="Calibri" charset="0"/>
                <a:cs typeface="Calibri" charset="0"/>
              </a:rPr>
              <a:t>We'll use the sigmoid from logistic regression:</a:t>
            </a:r>
          </a:p>
          <a:p>
            <a:endParaRPr lang="en-US" dirty="0"/>
          </a:p>
        </p:txBody>
      </p:sp>
      <p:pic>
        <p:nvPicPr>
          <p:cNvPr id="5" name="Picture 4">
            <a:extLst>
              <a:ext uri="{FF2B5EF4-FFF2-40B4-BE49-F238E27FC236}">
                <a16:creationId xmlns:a16="http://schemas.microsoft.com/office/drawing/2014/main" id="{AF7EBE09-610D-7244-A376-CBEF72D96B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086" y="3772568"/>
            <a:ext cx="7324725" cy="1028032"/>
          </a:xfrm>
          <a:prstGeom prst="rect">
            <a:avLst/>
          </a:prstGeom>
        </p:spPr>
      </p:pic>
      <p:pic>
        <p:nvPicPr>
          <p:cNvPr id="6" name="Picture 5">
            <a:extLst>
              <a:ext uri="{FF2B5EF4-FFF2-40B4-BE49-F238E27FC236}">
                <a16:creationId xmlns:a16="http://schemas.microsoft.com/office/drawing/2014/main" id="{20607A7E-9962-E34D-9536-E5E3A72BEB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8816" y="5029200"/>
            <a:ext cx="7375421" cy="1832945"/>
          </a:xfrm>
          <a:prstGeom prst="rect">
            <a:avLst/>
          </a:prstGeom>
        </p:spPr>
      </p:pic>
    </p:spTree>
    <p:extLst>
      <p:ext uri="{BB962C8B-B14F-4D97-AF65-F5344CB8AC3E}">
        <p14:creationId xmlns:p14="http://schemas.microsoft.com/office/powerpoint/2010/main" val="32817298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9603"/>
            <a:ext cx="11231880" cy="907196"/>
          </a:xfrm>
        </p:spPr>
        <p:txBody>
          <a:bodyPr>
            <a:normAutofit/>
          </a:bodyPr>
          <a:lstStyle/>
          <a:p>
            <a:r>
              <a:rPr lang="en-US" b="0" dirty="0"/>
              <a:t>How Skip-Gram Classifier computes </a:t>
            </a:r>
            <a:r>
              <a:rPr lang="en-US" i="1" dirty="0"/>
              <a:t>P</a:t>
            </a:r>
            <a:r>
              <a:rPr lang="en-US" dirty="0"/>
              <a:t>(+|</a:t>
            </a:r>
            <a:r>
              <a:rPr lang="en-US" i="1" dirty="0"/>
              <a:t>w</a:t>
            </a:r>
            <a:r>
              <a:rPr lang="en-US" dirty="0"/>
              <a:t>, </a:t>
            </a:r>
            <a:r>
              <a:rPr lang="en-US" i="1" dirty="0"/>
              <a:t>c</a:t>
            </a:r>
            <a:r>
              <a:rPr lang="en-US" dirty="0"/>
              <a:t>) </a:t>
            </a:r>
            <a:endParaRPr lang="en-US" b="0" dirty="0"/>
          </a:p>
        </p:txBody>
      </p:sp>
      <p:sp>
        <p:nvSpPr>
          <p:cNvPr id="3" name="Content Placeholder 2"/>
          <p:cNvSpPr>
            <a:spLocks noGrp="1"/>
          </p:cNvSpPr>
          <p:nvPr>
            <p:ph idx="1"/>
          </p:nvPr>
        </p:nvSpPr>
        <p:spPr>
          <a:xfrm>
            <a:off x="1219200" y="2133600"/>
            <a:ext cx="10972800" cy="4191000"/>
          </a:xfrm>
        </p:spPr>
        <p:txBody>
          <a:bodyPr>
            <a:normAutofit/>
          </a:bodyPr>
          <a:lstStyle/>
          <a:p>
            <a:pPr marL="0" indent="0">
              <a:spcBef>
                <a:spcPts val="0"/>
              </a:spcBef>
            </a:pPr>
            <a:r>
              <a:rPr lang="en-US" sz="2800" dirty="0">
                <a:latin typeface="Calibri" panose="020F0502020204030204" pitchFamily="34" charset="0"/>
                <a:cs typeface="Calibri" panose="020F0502020204030204" pitchFamily="34" charset="0"/>
              </a:rPr>
              <a:t>This is for one context word, but we have lots of context words.</a:t>
            </a:r>
          </a:p>
          <a:p>
            <a:pPr marL="0" indent="0">
              <a:spcBef>
                <a:spcPts val="0"/>
              </a:spcBef>
            </a:pPr>
            <a:r>
              <a:rPr lang="en-US" sz="2800" dirty="0">
                <a:latin typeface="Calibri" panose="020F0502020204030204" pitchFamily="34" charset="0"/>
                <a:cs typeface="Calibri" panose="020F0502020204030204" pitchFamily="34" charset="0"/>
              </a:rPr>
              <a:t>We'll assume independence and just multiply them:</a:t>
            </a:r>
          </a:p>
          <a:p>
            <a:pPr marL="0" indent="0">
              <a:spcBef>
                <a:spcPts val="0"/>
              </a:spcBef>
            </a:pPr>
            <a:endParaRPr lang="en-US" sz="2800" dirty="0"/>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pic>
        <p:nvPicPr>
          <p:cNvPr id="9" name="Picture 8">
            <a:extLst>
              <a:ext uri="{FF2B5EF4-FFF2-40B4-BE49-F238E27FC236}">
                <a16:creationId xmlns:a16="http://schemas.microsoft.com/office/drawing/2014/main" id="{7AA63A49-99F1-994C-B490-F1ED7C6C9E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1371600"/>
            <a:ext cx="4886318" cy="685799"/>
          </a:xfrm>
          <a:prstGeom prst="rect">
            <a:avLst/>
          </a:prstGeom>
        </p:spPr>
      </p:pic>
      <p:pic>
        <p:nvPicPr>
          <p:cNvPr id="6" name="Picture 5">
            <a:extLst>
              <a:ext uri="{FF2B5EF4-FFF2-40B4-BE49-F238E27FC236}">
                <a16:creationId xmlns:a16="http://schemas.microsoft.com/office/drawing/2014/main" id="{E549A47C-4B5E-564D-AF5D-CF5F27C421C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63336" y="3657600"/>
            <a:ext cx="5571063" cy="2539192"/>
          </a:xfrm>
          <a:prstGeom prst="rect">
            <a:avLst/>
          </a:prstGeom>
        </p:spPr>
      </p:pic>
    </p:spTree>
    <p:extLst>
      <p:ext uri="{BB962C8B-B14F-4D97-AF65-F5344CB8AC3E}">
        <p14:creationId xmlns:p14="http://schemas.microsoft.com/office/powerpoint/2010/main" val="35481330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3F83-5178-9748-9912-E4A277048490}"/>
              </a:ext>
            </a:extLst>
          </p:cNvPr>
          <p:cNvSpPr>
            <a:spLocks noGrp="1"/>
          </p:cNvSpPr>
          <p:nvPr>
            <p:ph type="title"/>
          </p:nvPr>
        </p:nvSpPr>
        <p:spPr/>
        <p:txBody>
          <a:bodyPr/>
          <a:lstStyle/>
          <a:p>
            <a:r>
              <a:rPr lang="en-US" dirty="0"/>
              <a:t>Skip-gram classifier: summary</a:t>
            </a:r>
          </a:p>
        </p:txBody>
      </p:sp>
      <p:sp>
        <p:nvSpPr>
          <p:cNvPr id="3" name="Content Placeholder 2">
            <a:extLst>
              <a:ext uri="{FF2B5EF4-FFF2-40B4-BE49-F238E27FC236}">
                <a16:creationId xmlns:a16="http://schemas.microsoft.com/office/drawing/2014/main" id="{7750CA1F-2951-E24E-B20D-2F60E5E558B0}"/>
              </a:ext>
            </a:extLst>
          </p:cNvPr>
          <p:cNvSpPr>
            <a:spLocks noGrp="1"/>
          </p:cNvSpPr>
          <p:nvPr>
            <p:ph idx="1"/>
          </p:nvPr>
        </p:nvSpPr>
        <p:spPr>
          <a:xfrm>
            <a:off x="1097281" y="1600200"/>
            <a:ext cx="11094719" cy="4572000"/>
          </a:xfrm>
        </p:spPr>
        <p:txBody>
          <a:bodyPr>
            <a:normAutofit lnSpcReduction="10000"/>
          </a:bodyPr>
          <a:lstStyle/>
          <a:p>
            <a:r>
              <a:rPr lang="en-US" dirty="0"/>
              <a:t>A probabilistic classifier, given </a:t>
            </a:r>
          </a:p>
          <a:p>
            <a:pPr marL="1100653" lvl="1" indent="-571500">
              <a:buFont typeface="Arial" panose="020B0604020202020204" pitchFamily="34" charset="0"/>
              <a:buChar char="•"/>
            </a:pPr>
            <a:r>
              <a:rPr lang="en-US" sz="3600" dirty="0"/>
              <a:t>a test target word </a:t>
            </a:r>
            <a:r>
              <a:rPr lang="en-US" sz="3600" i="1" dirty="0"/>
              <a:t>w </a:t>
            </a:r>
          </a:p>
          <a:p>
            <a:pPr marL="1100653" lvl="1" indent="-571500">
              <a:buFont typeface="Arial" panose="020B0604020202020204" pitchFamily="34" charset="0"/>
              <a:buChar char="•"/>
            </a:pPr>
            <a:r>
              <a:rPr lang="en-US" sz="3600" dirty="0"/>
              <a:t>its context window of </a:t>
            </a:r>
            <a:r>
              <a:rPr lang="en-US" sz="3600" i="1" dirty="0"/>
              <a:t>L </a:t>
            </a:r>
            <a:r>
              <a:rPr lang="en-US" sz="3600" dirty="0"/>
              <a:t>words </a:t>
            </a:r>
            <a:r>
              <a:rPr lang="en-US" sz="3600" i="1" dirty="0"/>
              <a:t>c</a:t>
            </a:r>
            <a:r>
              <a:rPr lang="en-US" sz="3600" baseline="-25000" dirty="0"/>
              <a:t>1:</a:t>
            </a:r>
            <a:r>
              <a:rPr lang="en-US" sz="3600" i="1" baseline="-25000" dirty="0"/>
              <a:t>L</a:t>
            </a:r>
            <a:endParaRPr lang="en-US" sz="3600" dirty="0"/>
          </a:p>
          <a:p>
            <a:r>
              <a:rPr lang="en-US" dirty="0"/>
              <a:t>Estimates probability that w occurs in this window based on similarity of w (embeddings) to </a:t>
            </a:r>
            <a:r>
              <a:rPr lang="en-US" sz="4000" i="1" dirty="0"/>
              <a:t>c</a:t>
            </a:r>
            <a:r>
              <a:rPr lang="en-US" sz="4000" baseline="-25000" dirty="0"/>
              <a:t>1:</a:t>
            </a:r>
            <a:r>
              <a:rPr lang="en-US" sz="4000" i="1" baseline="-25000" dirty="0"/>
              <a:t>L</a:t>
            </a:r>
            <a:r>
              <a:rPr lang="en-US" sz="4000" dirty="0"/>
              <a:t> </a:t>
            </a:r>
            <a:r>
              <a:rPr lang="en-US" dirty="0"/>
              <a:t>(embeddings).</a:t>
            </a:r>
          </a:p>
          <a:p>
            <a:endParaRPr lang="en-US" dirty="0"/>
          </a:p>
          <a:p>
            <a:r>
              <a:rPr lang="en-US" dirty="0"/>
              <a:t>To compute this, we just need embeddings for all the words.</a:t>
            </a:r>
          </a:p>
        </p:txBody>
      </p:sp>
    </p:spTree>
    <p:extLst>
      <p:ext uri="{BB962C8B-B14F-4D97-AF65-F5344CB8AC3E}">
        <p14:creationId xmlns:p14="http://schemas.microsoft.com/office/powerpoint/2010/main" val="228999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F2A8-0384-4B49-9319-CD30ECB335C1}"/>
              </a:ext>
            </a:extLst>
          </p:cNvPr>
          <p:cNvSpPr>
            <a:spLocks noGrp="1"/>
          </p:cNvSpPr>
          <p:nvPr>
            <p:ph type="title"/>
          </p:nvPr>
        </p:nvSpPr>
        <p:spPr>
          <a:xfrm>
            <a:off x="533400" y="159603"/>
            <a:ext cx="11430000" cy="907196"/>
          </a:xfrm>
        </p:spPr>
        <p:txBody>
          <a:bodyPr>
            <a:normAutofit fontScale="90000"/>
          </a:bodyPr>
          <a:lstStyle/>
          <a:p>
            <a:r>
              <a:rPr lang="en-US" dirty="0"/>
              <a:t>These embeddings we'll need: a set for w, a set for c</a:t>
            </a:r>
          </a:p>
        </p:txBody>
      </p:sp>
      <p:pic>
        <p:nvPicPr>
          <p:cNvPr id="5" name="Content Placeholder 4">
            <a:extLst>
              <a:ext uri="{FF2B5EF4-FFF2-40B4-BE49-F238E27FC236}">
                <a16:creationId xmlns:a16="http://schemas.microsoft.com/office/drawing/2014/main" id="{7382CE1D-DA01-A84B-9AA2-2A131B5FD4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16688" y="1522291"/>
            <a:ext cx="7358623" cy="5105401"/>
          </a:xfrm>
        </p:spPr>
      </p:pic>
    </p:spTree>
    <p:extLst>
      <p:ext uri="{BB962C8B-B14F-4D97-AF65-F5344CB8AC3E}">
        <p14:creationId xmlns:p14="http://schemas.microsoft.com/office/powerpoint/2010/main" val="4600790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08747199"/>
      </p:ext>
    </p:extLst>
  </p:cSld>
  <p:clrMapOvr>
    <a:masterClrMapping/>
  </p:clrMapOvr>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92404520"/>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76</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14" name="Picture 13">
            <a:extLst>
              <a:ext uri="{FF2B5EF4-FFF2-40B4-BE49-F238E27FC236}">
                <a16:creationId xmlns:a16="http://schemas.microsoft.com/office/drawing/2014/main" id="{22398593-8B96-4040-B3CE-02A54825CE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4216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77</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TextBox 3">
            <a:extLst>
              <a:ext uri="{FF2B5EF4-FFF2-40B4-BE49-F238E27FC236}">
                <a16:creationId xmlns:a16="http://schemas.microsoft.com/office/drawing/2014/main" id="{C3E0C8E6-A824-4A42-8238-D3405C8F8741}"/>
              </a:ext>
            </a:extLst>
          </p:cNvPr>
          <p:cNvSpPr txBox="1"/>
          <p:nvPr/>
        </p:nvSpPr>
        <p:spPr>
          <a:xfrm>
            <a:off x="5874970" y="4300090"/>
            <a:ext cx="4184213" cy="2062103"/>
          </a:xfrm>
          <a:prstGeom prst="rect">
            <a:avLst/>
          </a:prstGeom>
          <a:noFill/>
        </p:spPr>
        <p:txBody>
          <a:bodyPr wrap="square" rtlCol="0">
            <a:spAutoFit/>
          </a:bodyPr>
          <a:lstStyle/>
          <a:p>
            <a:r>
              <a:rPr lang="en-US" sz="3200" dirty="0"/>
              <a:t>For each positive example we'll grab k negative examples, sampling by frequency</a:t>
            </a:r>
          </a:p>
        </p:txBody>
      </p:sp>
      <p:pic>
        <p:nvPicPr>
          <p:cNvPr id="14" name="Picture 13">
            <a:extLst>
              <a:ext uri="{FF2B5EF4-FFF2-40B4-BE49-F238E27FC236}">
                <a16:creationId xmlns:a16="http://schemas.microsoft.com/office/drawing/2014/main" id="{89DAEEC3-C1A3-D945-8852-C6A091A15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232585247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78</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9" name="Picture 8">
            <a:extLst>
              <a:ext uri="{FF2B5EF4-FFF2-40B4-BE49-F238E27FC236}">
                <a16:creationId xmlns:a16="http://schemas.microsoft.com/office/drawing/2014/main" id="{9A4040E3-BE76-DD4C-B3B7-51FB0D3F3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pic>
        <p:nvPicPr>
          <p:cNvPr id="10" name="Picture 9">
            <a:extLst>
              <a:ext uri="{FF2B5EF4-FFF2-40B4-BE49-F238E27FC236}">
                <a16:creationId xmlns:a16="http://schemas.microsoft.com/office/drawing/2014/main" id="{E4D21135-8403-6C40-9C46-5EB9D9F87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4212466"/>
            <a:ext cx="5242922" cy="2621461"/>
          </a:xfrm>
          <a:prstGeom prst="rect">
            <a:avLst/>
          </a:prstGeom>
        </p:spPr>
      </p:pic>
    </p:spTree>
    <p:extLst>
      <p:ext uri="{BB962C8B-B14F-4D97-AF65-F5344CB8AC3E}">
        <p14:creationId xmlns:p14="http://schemas.microsoft.com/office/powerpoint/2010/main" val="290137299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6960" y="286605"/>
            <a:ext cx="7543800" cy="1084996"/>
          </a:xfrm>
        </p:spPr>
        <p:txBody>
          <a:bodyPr>
            <a:normAutofit fontScale="90000"/>
          </a:bodyPr>
          <a:lstStyle/>
          <a:p>
            <a:r>
              <a:rPr lang="en-US" b="0" dirty="0"/>
              <a:t>Word2vec: how to learn vectors</a:t>
            </a:r>
          </a:p>
        </p:txBody>
      </p:sp>
      <p:sp>
        <p:nvSpPr>
          <p:cNvPr id="3" name="Content Placeholder 2"/>
          <p:cNvSpPr>
            <a:spLocks noGrp="1"/>
          </p:cNvSpPr>
          <p:nvPr>
            <p:ph idx="1"/>
          </p:nvPr>
        </p:nvSpPr>
        <p:spPr>
          <a:xfrm>
            <a:off x="762000" y="1752600"/>
            <a:ext cx="10881361" cy="4614052"/>
          </a:xfrm>
        </p:spPr>
        <p:txBody>
          <a:bodyPr>
            <a:normAutofit/>
          </a:bodyPr>
          <a:lstStyle/>
          <a:p>
            <a:r>
              <a:rPr lang="en-US" sz="3600" dirty="0"/>
              <a:t>Given the set of positive and negative training instances, and an initial set of embedding vectors </a:t>
            </a:r>
          </a:p>
          <a:p>
            <a:r>
              <a:rPr lang="en-US" sz="3600" dirty="0"/>
              <a:t>The goal of learning is to adjust those word vectors such that we:</a:t>
            </a:r>
          </a:p>
          <a:p>
            <a:pPr lvl="1"/>
            <a:r>
              <a:rPr lang="en-US" b="1" dirty="0"/>
              <a:t>Maximize</a:t>
            </a:r>
            <a:r>
              <a:rPr lang="en-US" dirty="0"/>
              <a:t> the similarity of the </a:t>
            </a:r>
            <a:r>
              <a:rPr lang="en-US" dirty="0">
                <a:solidFill>
                  <a:srgbClr val="009900"/>
                </a:solidFill>
              </a:rPr>
              <a:t>target word</a:t>
            </a:r>
            <a:r>
              <a:rPr lang="en-US" dirty="0"/>
              <a:t>, </a:t>
            </a:r>
            <a:r>
              <a:rPr lang="en-US" dirty="0">
                <a:solidFill>
                  <a:srgbClr val="009900"/>
                </a:solidFill>
              </a:rPr>
              <a:t>context word</a:t>
            </a:r>
            <a:r>
              <a:rPr lang="en-US" dirty="0"/>
              <a:t> pairs (w , </a:t>
            </a:r>
            <a:r>
              <a:rPr lang="en-US" dirty="0" err="1"/>
              <a:t>c</a:t>
            </a:r>
            <a:r>
              <a:rPr lang="en-US" baseline="-25000" dirty="0" err="1"/>
              <a:t>pos</a:t>
            </a:r>
            <a:r>
              <a:rPr lang="en-US" dirty="0"/>
              <a:t>) drawn from the positive data</a:t>
            </a:r>
          </a:p>
          <a:p>
            <a:pPr lvl="1"/>
            <a:r>
              <a:rPr lang="en-US" b="1" dirty="0"/>
              <a:t>Minimize</a:t>
            </a:r>
            <a:r>
              <a:rPr lang="en-US" dirty="0"/>
              <a:t> the similarity of the (w , </a:t>
            </a:r>
            <a:r>
              <a:rPr lang="en-US" dirty="0" err="1"/>
              <a:t>c</a:t>
            </a:r>
            <a:r>
              <a:rPr lang="en-US" baseline="-25000" dirty="0" err="1"/>
              <a:t>neg</a:t>
            </a:r>
            <a:r>
              <a:rPr lang="en-US" dirty="0"/>
              <a:t>) pairs drawn from the negative data</a:t>
            </a:r>
            <a:r>
              <a:rPr lang="en-US" sz="3600" dirty="0"/>
              <a:t>. </a:t>
            </a:r>
          </a:p>
          <a:p>
            <a:pPr lvl="1"/>
            <a:endParaRPr lang="en-US" dirty="0"/>
          </a:p>
        </p:txBody>
      </p:sp>
      <p:sp>
        <p:nvSpPr>
          <p:cNvPr id="4" name="Date Placeholder 3"/>
          <p:cNvSpPr>
            <a:spLocks noGrp="1"/>
          </p:cNvSpPr>
          <p:nvPr>
            <p:ph type="dt" sz="half" idx="10"/>
          </p:nvPr>
        </p:nvSpPr>
        <p:spPr>
          <a:xfrm>
            <a:off x="1524000" y="6459539"/>
            <a:ext cx="1854200" cy="365125"/>
          </a:xfrm>
          <a:prstGeom prst="rect">
            <a:avLst/>
          </a:prstGeom>
        </p:spPr>
        <p:txBody>
          <a:bodyPr/>
          <a:lstStyle/>
          <a:p>
            <a:pPr>
              <a:defRPr/>
            </a:pPr>
            <a:fld id="{6E1A785C-C965-5D40-AAFE-C6AFD50D11D0}" type="datetime1">
              <a:rPr lang="en-US" smtClean="0"/>
              <a:pPr>
                <a:defRPr/>
              </a:pPr>
              <a:t>2/3/24</a:t>
            </a:fld>
            <a:endParaRPr lang="en-US"/>
          </a:p>
        </p:txBody>
      </p:sp>
      <p:sp>
        <p:nvSpPr>
          <p:cNvPr id="6" name="Slide Number Placeholder 5"/>
          <p:cNvSpPr>
            <a:spLocks noGrp="1"/>
          </p:cNvSpPr>
          <p:nvPr>
            <p:ph type="sldNum" sz="quarter" idx="12"/>
          </p:nvPr>
        </p:nvSpPr>
        <p:spPr>
          <a:xfrm>
            <a:off x="9683750" y="6459539"/>
            <a:ext cx="984250" cy="365125"/>
          </a:xfrm>
          <a:prstGeom prst="rect">
            <a:avLst/>
          </a:prstGeom>
        </p:spPr>
        <p:txBody>
          <a:bodyPr/>
          <a:lstStyle/>
          <a:p>
            <a:pPr>
              <a:defRPr/>
            </a:pPr>
            <a:fld id="{713DD8BE-556E-3440-9013-11CC5588178D}" type="slidenum">
              <a:rPr lang="en-US" smtClean="0"/>
              <a:pPr>
                <a:defRPr/>
              </a:pPr>
              <a:t>79</a:t>
            </a:fld>
            <a:endParaRPr lang="en-US"/>
          </a:p>
        </p:txBody>
      </p:sp>
    </p:spTree>
    <p:extLst>
      <p:ext uri="{BB962C8B-B14F-4D97-AF65-F5344CB8AC3E}">
        <p14:creationId xmlns:p14="http://schemas.microsoft.com/office/powerpoint/2010/main" val="1301077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85F0-8880-CD48-8598-6678607C811A}"/>
              </a:ext>
            </a:extLst>
          </p:cNvPr>
          <p:cNvSpPr>
            <a:spLocks noGrp="1"/>
          </p:cNvSpPr>
          <p:nvPr>
            <p:ph type="title"/>
          </p:nvPr>
        </p:nvSpPr>
        <p:spPr/>
        <p:txBody>
          <a:bodyPr>
            <a:normAutofit/>
          </a:bodyPr>
          <a:lstStyle/>
          <a:p>
            <a:r>
              <a:rPr lang="en-US" sz="5400" dirty="0"/>
              <a:t>The Linguistic Principle of Contrast</a:t>
            </a:r>
            <a:endParaRPr lang="en-US" dirty="0"/>
          </a:p>
        </p:txBody>
      </p:sp>
      <p:sp>
        <p:nvSpPr>
          <p:cNvPr id="3" name="Content Placeholder 2">
            <a:extLst>
              <a:ext uri="{FF2B5EF4-FFF2-40B4-BE49-F238E27FC236}">
                <a16:creationId xmlns:a16="http://schemas.microsoft.com/office/drawing/2014/main" id="{4490EE97-2009-4247-B8BC-999A1181CC24}"/>
              </a:ext>
            </a:extLst>
          </p:cNvPr>
          <p:cNvSpPr>
            <a:spLocks noGrp="1"/>
          </p:cNvSpPr>
          <p:nvPr>
            <p:ph idx="1"/>
          </p:nvPr>
        </p:nvSpPr>
        <p:spPr>
          <a:xfrm>
            <a:off x="914400" y="2743200"/>
            <a:ext cx="10972800" cy="3125894"/>
          </a:xfrm>
        </p:spPr>
        <p:txBody>
          <a:bodyPr>
            <a:normAutofit/>
          </a:bodyPr>
          <a:lstStyle/>
          <a:p>
            <a:r>
              <a:rPr lang="en-US" sz="4800" dirty="0"/>
              <a:t>Difference in form </a:t>
            </a:r>
            <a:r>
              <a:rPr lang="en-US" sz="4800" dirty="0">
                <a:sym typeface="Wingdings" pitchFamily="2" charset="2"/>
              </a:rPr>
              <a:t></a:t>
            </a:r>
            <a:r>
              <a:rPr lang="en-US" sz="4800" dirty="0"/>
              <a:t> difference in meaning</a:t>
            </a:r>
          </a:p>
        </p:txBody>
      </p:sp>
    </p:spTree>
    <p:extLst>
      <p:ext uri="{BB962C8B-B14F-4D97-AF65-F5344CB8AC3E}">
        <p14:creationId xmlns:p14="http://schemas.microsoft.com/office/powerpoint/2010/main" val="253998664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Loss function for one </a:t>
            </a:r>
            <a:r>
              <a:rPr lang="en-US" i="1" dirty="0"/>
              <a:t>w with </a:t>
            </a:r>
            <a:r>
              <a:rPr lang="en-US" i="1" dirty="0" err="1"/>
              <a:t>c</a:t>
            </a:r>
            <a:r>
              <a:rPr lang="en-US" i="1" baseline="-25000" dirty="0" err="1"/>
              <a:t>pos</a:t>
            </a:r>
            <a:r>
              <a:rPr lang="en-US" i="1" dirty="0"/>
              <a:t> , c</a:t>
            </a:r>
            <a:r>
              <a:rPr lang="en-US" i="1" baseline="-25000" dirty="0"/>
              <a:t>neg</a:t>
            </a:r>
            <a:r>
              <a:rPr lang="en-US" baseline="-25000" dirty="0"/>
              <a:t>1</a:t>
            </a:r>
            <a:r>
              <a:rPr lang="en-US" dirty="0"/>
              <a:t> ...</a:t>
            </a:r>
            <a:r>
              <a:rPr lang="en-US" i="1" dirty="0" err="1"/>
              <a:t>c</a:t>
            </a:r>
            <a:r>
              <a:rPr lang="en-US" i="1" baseline="-25000" dirty="0" err="1"/>
              <a:t>negk</a:t>
            </a:r>
            <a:r>
              <a:rPr lang="en-US" i="1" dirty="0"/>
              <a:t> </a:t>
            </a:r>
            <a:endParaRPr lang="en-US" dirty="0"/>
          </a:p>
        </p:txBody>
      </p:sp>
      <p:sp>
        <p:nvSpPr>
          <p:cNvPr id="3" name="Content Placeholder 2"/>
          <p:cNvSpPr>
            <a:spLocks noGrp="1"/>
          </p:cNvSpPr>
          <p:nvPr>
            <p:ph idx="1"/>
          </p:nvPr>
        </p:nvSpPr>
        <p:spPr>
          <a:xfrm>
            <a:off x="1066799" y="1219200"/>
            <a:ext cx="10088881" cy="4572000"/>
          </a:xfrm>
        </p:spPr>
        <p:txBody>
          <a:bodyPr>
            <a:normAutofit/>
          </a:bodyPr>
          <a:lstStyle/>
          <a:p>
            <a:r>
              <a:rPr lang="en-US" sz="2800" dirty="0"/>
              <a:t>Maximize the similarity of the target with the actual context words, and minimize the similarity of the target with the </a:t>
            </a:r>
            <a:r>
              <a:rPr lang="en-US" sz="2800" i="1" dirty="0"/>
              <a:t>k </a:t>
            </a:r>
            <a:r>
              <a:rPr lang="en-US" sz="2800" dirty="0"/>
              <a:t>negative sampled non-neighbor words. </a:t>
            </a:r>
            <a:endParaRPr lang="en-US" sz="2400" dirty="0"/>
          </a:p>
          <a:p>
            <a:endParaRPr lang="en-US" sz="3600" dirty="0"/>
          </a:p>
        </p:txBody>
      </p:sp>
      <p:pic>
        <p:nvPicPr>
          <p:cNvPr id="6" name="Picture 5">
            <a:extLst>
              <a:ext uri="{FF2B5EF4-FFF2-40B4-BE49-F238E27FC236}">
                <a16:creationId xmlns:a16="http://schemas.microsoft.com/office/drawing/2014/main" id="{7752612A-1B4A-614C-AAE0-F1340E78E3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2628681"/>
            <a:ext cx="7129423" cy="4229319"/>
          </a:xfrm>
          <a:prstGeom prst="rect">
            <a:avLst/>
          </a:prstGeom>
        </p:spPr>
      </p:pic>
    </p:spTree>
    <p:extLst>
      <p:ext uri="{BB962C8B-B14F-4D97-AF65-F5344CB8AC3E}">
        <p14:creationId xmlns:p14="http://schemas.microsoft.com/office/powerpoint/2010/main" val="228606513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the classifier</a:t>
            </a:r>
          </a:p>
        </p:txBody>
      </p:sp>
      <p:sp>
        <p:nvSpPr>
          <p:cNvPr id="3" name="Content Placeholder 2"/>
          <p:cNvSpPr>
            <a:spLocks noGrp="1"/>
          </p:cNvSpPr>
          <p:nvPr>
            <p:ph idx="1"/>
          </p:nvPr>
        </p:nvSpPr>
        <p:spPr/>
        <p:txBody>
          <a:bodyPr>
            <a:normAutofit/>
          </a:bodyPr>
          <a:lstStyle/>
          <a:p>
            <a:r>
              <a:rPr lang="en-US" sz="3200" dirty="0"/>
              <a:t>How to learn?</a:t>
            </a:r>
          </a:p>
          <a:p>
            <a:pPr lvl="1"/>
            <a:r>
              <a:rPr lang="en-US" dirty="0"/>
              <a:t>Stochastic gradient descent!</a:t>
            </a:r>
          </a:p>
          <a:p>
            <a:endParaRPr lang="en-US" sz="3200" dirty="0"/>
          </a:p>
          <a:p>
            <a:r>
              <a:rPr lang="en-US" sz="3200" dirty="0"/>
              <a:t>We’ll adjust the word weights to</a:t>
            </a:r>
          </a:p>
          <a:p>
            <a:pPr lvl="1"/>
            <a:r>
              <a:rPr lang="en-US" sz="2800" dirty="0"/>
              <a:t>make the positive pairs more likely </a:t>
            </a:r>
          </a:p>
          <a:p>
            <a:pPr lvl="1"/>
            <a:r>
              <a:rPr lang="en-US" sz="2800" dirty="0"/>
              <a:t>and the negative pairs less likely, </a:t>
            </a:r>
          </a:p>
          <a:p>
            <a:pPr lvl="1"/>
            <a:r>
              <a:rPr lang="en-US" sz="2800" dirty="0"/>
              <a:t>over the entire training set.</a:t>
            </a:r>
          </a:p>
          <a:p>
            <a:endParaRPr lang="en-US" dirty="0"/>
          </a:p>
        </p:txBody>
      </p:sp>
    </p:spTree>
    <p:extLst>
      <p:ext uri="{BB962C8B-B14F-4D97-AF65-F5344CB8AC3E}">
        <p14:creationId xmlns:p14="http://schemas.microsoft.com/office/powerpoint/2010/main" val="60270592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520-9CF2-F946-A1B8-AF268B6A42AA}"/>
              </a:ext>
            </a:extLst>
          </p:cNvPr>
          <p:cNvSpPr>
            <a:spLocks noGrp="1"/>
          </p:cNvSpPr>
          <p:nvPr>
            <p:ph type="title"/>
          </p:nvPr>
        </p:nvSpPr>
        <p:spPr/>
        <p:txBody>
          <a:bodyPr/>
          <a:lstStyle/>
          <a:p>
            <a:r>
              <a:rPr lang="en-US" dirty="0"/>
              <a:t>Intuition of one step of gradient descent</a:t>
            </a:r>
          </a:p>
        </p:txBody>
      </p:sp>
      <p:pic>
        <p:nvPicPr>
          <p:cNvPr id="5" name="Content Placeholder 4">
            <a:extLst>
              <a:ext uri="{FF2B5EF4-FFF2-40B4-BE49-F238E27FC236}">
                <a16:creationId xmlns:a16="http://schemas.microsoft.com/office/drawing/2014/main" id="{8B0FC5CD-59D8-6347-8715-8800B9886B4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9989" y="1447800"/>
            <a:ext cx="8812021" cy="5158510"/>
          </a:xfrm>
        </p:spPr>
      </p:pic>
    </p:spTree>
    <p:extLst>
      <p:ext uri="{BB962C8B-B14F-4D97-AF65-F5344CB8AC3E}">
        <p14:creationId xmlns:p14="http://schemas.microsoft.com/office/powerpoint/2010/main" val="326864948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E60E-0680-484E-9022-16D464A33A3A}"/>
              </a:ext>
            </a:extLst>
          </p:cNvPr>
          <p:cNvSpPr>
            <a:spLocks noGrp="1"/>
          </p:cNvSpPr>
          <p:nvPr>
            <p:ph type="title"/>
          </p:nvPr>
        </p:nvSpPr>
        <p:spPr/>
        <p:txBody>
          <a:bodyPr/>
          <a:lstStyle/>
          <a:p>
            <a:r>
              <a:rPr lang="en-US" dirty="0"/>
              <a:t>Reminder: gradient descent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E274FA-5BD6-B742-8392-3BA4F639B657}"/>
                  </a:ext>
                </a:extLst>
              </p:cNvPr>
              <p:cNvSpPr>
                <a:spLocks noGrp="1"/>
              </p:cNvSpPr>
              <p:nvPr>
                <p:ph idx="1"/>
              </p:nvPr>
            </p:nvSpPr>
            <p:spPr/>
            <p:txBody>
              <a:bodyPr/>
              <a:lstStyle/>
              <a:p>
                <a:pPr marL="457200" indent="-457200">
                  <a:buFont typeface="Arial" panose="020B0604020202020204" pitchFamily="34" charset="0"/>
                  <a:buChar char="•"/>
                </a:pPr>
                <a:r>
                  <a:rPr lang="en-US" dirty="0"/>
                  <a:t>At each step</a:t>
                </a:r>
              </a:p>
              <a:p>
                <a:pPr marL="986353" lvl="1" indent="-457200">
                  <a:buFont typeface="Arial" panose="020B0604020202020204" pitchFamily="34" charset="0"/>
                  <a:buChar char="•"/>
                </a:pPr>
                <a:r>
                  <a:rPr lang="en-US" dirty="0"/>
                  <a:t>Direction: We move in the reverse direction from the gradient of the loss function</a:t>
                </a:r>
              </a:p>
              <a:p>
                <a:pPr marL="986353" lvl="1" indent="-457200">
                  <a:buFont typeface="Arial" panose="020B0604020202020204" pitchFamily="34" charset="0"/>
                  <a:buChar char="•"/>
                </a:pPr>
                <a:r>
                  <a:rPr lang="en-US" dirty="0"/>
                  <a:t>Magnitude: we move the value of this gradient </a:t>
                </a:r>
                <a14:m>
                  <m:oMath xmlns:m="http://schemas.openxmlformats.org/officeDocument/2006/math">
                    <m:f>
                      <m:fPr>
                        <m:ctrlPr>
                          <a:rPr lang="en-US" i="1">
                            <a:latin typeface="Cambria Math" panose="02040503050406030204" pitchFamily="18" charset="0"/>
                          </a:rPr>
                        </m:ctrlPr>
                      </m:fPr>
                      <m:num>
                        <m:r>
                          <a:rPr lang="en-US" i="1">
                            <a:latin typeface="Cambria Math" panose="02040503050406030204" pitchFamily="18" charset="0"/>
                          </a:rPr>
                          <m:t>𝑑</m:t>
                        </m:r>
                      </m:num>
                      <m:den>
                        <m:r>
                          <a:rPr lang="en-US" i="1">
                            <a:latin typeface="Cambria Math" panose="02040503050406030204" pitchFamily="18" charset="0"/>
                          </a:rPr>
                          <m:t>𝑑𝑤</m:t>
                        </m:r>
                      </m:den>
                    </m:f>
                    <m:r>
                      <a:rPr lang="en-US" i="1">
                        <a:latin typeface="Cambria Math" panose="02040503050406030204" pitchFamily="18" charset="0"/>
                      </a:rPr>
                      <m:t>𝐿</m:t>
                    </m:r>
                    <m:r>
                      <a:rPr lang="en-US" i="1">
                        <a:latin typeface="Cambria Math" panose="02040503050406030204" pitchFamily="18" charset="0"/>
                      </a:rPr>
                      <m:t>(</m:t>
                    </m:r>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𝑤</m:t>
                        </m:r>
                      </m:e>
                    </m:d>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m:t>
                    </m:r>
                  </m:oMath>
                </a14:m>
                <a:r>
                  <a:rPr lang="en-US" dirty="0"/>
                  <a:t> weighted by a </a:t>
                </a:r>
                <a:r>
                  <a:rPr lang="en-US" b="1" dirty="0"/>
                  <a:t>learning rate </a:t>
                </a:r>
                <a:r>
                  <a:rPr lang="el-GR" dirty="0"/>
                  <a:t>η </a:t>
                </a:r>
                <a:endParaRPr lang="en-US" dirty="0"/>
              </a:p>
              <a:p>
                <a:pPr marL="986353" lvl="1" indent="-457200">
                  <a:buFont typeface="Arial" panose="020B0604020202020204" pitchFamily="34" charset="0"/>
                  <a:buChar char="•"/>
                </a:pPr>
                <a:r>
                  <a:rPr lang="en-US" dirty="0"/>
                  <a:t>Higher learning rate means move </a:t>
                </a:r>
                <a:r>
                  <a:rPr lang="en-US" i="1" dirty="0"/>
                  <a:t>w</a:t>
                </a:r>
                <a:r>
                  <a:rPr lang="en-US" dirty="0"/>
                  <a:t> faster</a:t>
                </a:r>
              </a:p>
              <a:p>
                <a:endParaRPr lang="en-US" dirty="0"/>
              </a:p>
            </p:txBody>
          </p:sp>
        </mc:Choice>
        <mc:Fallback xmlns="">
          <p:sp>
            <p:nvSpPr>
              <p:cNvPr id="3" name="Content Placeholder 2">
                <a:extLst>
                  <a:ext uri="{FF2B5EF4-FFF2-40B4-BE49-F238E27FC236}">
                    <a16:creationId xmlns:a16="http://schemas.microsoft.com/office/drawing/2014/main" id="{84E274FA-5BD6-B742-8392-3BA4F639B657}"/>
                  </a:ext>
                </a:extLst>
              </p:cNvPr>
              <p:cNvSpPr>
                <a:spLocks noGrp="1" noRot="1" noChangeAspect="1" noMove="1" noResize="1" noEditPoints="1" noAdjustHandles="1" noChangeArrowheads="1" noChangeShapeType="1" noTextEdit="1"/>
              </p:cNvSpPr>
              <p:nvPr>
                <p:ph idx="1"/>
              </p:nvPr>
            </p:nvSpPr>
            <p:spPr>
              <a:blipFill>
                <a:blip r:embed="rId2"/>
                <a:stretch>
                  <a:fillRect l="-2648"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650B919D-34B8-8546-A04A-44B85E1A0D45}"/>
              </a:ext>
            </a:extLst>
          </p:cNvPr>
          <p:cNvPicPr>
            <a:picLocks noChangeAspect="1"/>
          </p:cNvPicPr>
          <p:nvPr/>
        </p:nvPicPr>
        <p:blipFill>
          <a:blip r:embed="rId3"/>
          <a:srcRect/>
          <a:stretch/>
        </p:blipFill>
        <p:spPr>
          <a:xfrm>
            <a:off x="2667000" y="5257800"/>
            <a:ext cx="5797832" cy="1066800"/>
          </a:xfrm>
          <a:prstGeom prst="rect">
            <a:avLst/>
          </a:prstGeom>
        </p:spPr>
      </p:pic>
    </p:spTree>
    <p:extLst>
      <p:ext uri="{BB962C8B-B14F-4D97-AF65-F5344CB8AC3E}">
        <p14:creationId xmlns:p14="http://schemas.microsoft.com/office/powerpoint/2010/main" val="187041364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75DAC-632E-2C44-8A24-3B1D0BEF0145}"/>
              </a:ext>
            </a:extLst>
          </p:cNvPr>
          <p:cNvSpPr>
            <a:spLocks noGrp="1"/>
          </p:cNvSpPr>
          <p:nvPr>
            <p:ph type="title"/>
          </p:nvPr>
        </p:nvSpPr>
        <p:spPr/>
        <p:txBody>
          <a:bodyPr/>
          <a:lstStyle/>
          <a:p>
            <a:r>
              <a:rPr lang="en-US" dirty="0"/>
              <a:t>The derivatives of the loss function</a:t>
            </a:r>
          </a:p>
        </p:txBody>
      </p:sp>
      <p:pic>
        <p:nvPicPr>
          <p:cNvPr id="5" name="Content Placeholder 4">
            <a:extLst>
              <a:ext uri="{FF2B5EF4-FFF2-40B4-BE49-F238E27FC236}">
                <a16:creationId xmlns:a16="http://schemas.microsoft.com/office/drawing/2014/main" id="{36D05662-D579-834E-A48D-F3A40E0F1C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81200" y="2686791"/>
            <a:ext cx="8980557" cy="3860800"/>
          </a:xfrm>
        </p:spPr>
      </p:pic>
      <p:pic>
        <p:nvPicPr>
          <p:cNvPr id="7" name="Picture 6">
            <a:extLst>
              <a:ext uri="{FF2B5EF4-FFF2-40B4-BE49-F238E27FC236}">
                <a16:creationId xmlns:a16="http://schemas.microsoft.com/office/drawing/2014/main" id="{AC0C0019-287B-B143-8AB5-76E4AED157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835" y="1571898"/>
            <a:ext cx="1438835" cy="639482"/>
          </a:xfrm>
          <a:prstGeom prst="rect">
            <a:avLst/>
          </a:prstGeom>
        </p:spPr>
      </p:pic>
      <p:pic>
        <p:nvPicPr>
          <p:cNvPr id="9" name="Picture 8">
            <a:extLst>
              <a:ext uri="{FF2B5EF4-FFF2-40B4-BE49-F238E27FC236}">
                <a16:creationId xmlns:a16="http://schemas.microsoft.com/office/drawing/2014/main" id="{62B0FAA9-2998-A944-A239-5F2A84B707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8400" y="1212189"/>
            <a:ext cx="6794500" cy="1358900"/>
          </a:xfrm>
          <a:prstGeom prst="rect">
            <a:avLst/>
          </a:prstGeom>
        </p:spPr>
      </p:pic>
    </p:spTree>
    <p:extLst>
      <p:ext uri="{BB962C8B-B14F-4D97-AF65-F5344CB8AC3E}">
        <p14:creationId xmlns:p14="http://schemas.microsoft.com/office/powerpoint/2010/main" val="240327052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6020-EF81-9842-BD7B-B93CB4A23B41}"/>
              </a:ext>
            </a:extLst>
          </p:cNvPr>
          <p:cNvSpPr>
            <a:spLocks noGrp="1"/>
          </p:cNvSpPr>
          <p:nvPr>
            <p:ph type="title"/>
          </p:nvPr>
        </p:nvSpPr>
        <p:spPr/>
        <p:txBody>
          <a:bodyPr/>
          <a:lstStyle/>
          <a:p>
            <a:r>
              <a:rPr lang="en-US" dirty="0"/>
              <a:t>Update equation in SGD</a:t>
            </a:r>
          </a:p>
        </p:txBody>
      </p:sp>
      <p:pic>
        <p:nvPicPr>
          <p:cNvPr id="5" name="Content Placeholder 4">
            <a:extLst>
              <a:ext uri="{FF2B5EF4-FFF2-40B4-BE49-F238E27FC236}">
                <a16:creationId xmlns:a16="http://schemas.microsoft.com/office/drawing/2014/main" id="{105869D5-C247-3643-8339-9D87B256B67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295400" y="2326209"/>
            <a:ext cx="10289466" cy="2871478"/>
          </a:xfrm>
        </p:spPr>
      </p:pic>
      <p:sp>
        <p:nvSpPr>
          <p:cNvPr id="6" name="TextBox 5">
            <a:extLst>
              <a:ext uri="{FF2B5EF4-FFF2-40B4-BE49-F238E27FC236}">
                <a16:creationId xmlns:a16="http://schemas.microsoft.com/office/drawing/2014/main" id="{9B0F4B20-85B3-9246-9CAA-1FA13C26A04B}"/>
              </a:ext>
            </a:extLst>
          </p:cNvPr>
          <p:cNvSpPr txBox="1"/>
          <p:nvPr/>
        </p:nvSpPr>
        <p:spPr>
          <a:xfrm>
            <a:off x="1045029" y="1698171"/>
            <a:ext cx="10152203" cy="461665"/>
          </a:xfrm>
          <a:prstGeom prst="rect">
            <a:avLst/>
          </a:prstGeom>
          <a:noFill/>
        </p:spPr>
        <p:txBody>
          <a:bodyPr wrap="none" rtlCol="0">
            <a:spAutoFit/>
          </a:bodyPr>
          <a:lstStyle/>
          <a:p>
            <a:r>
              <a:rPr lang="en-US" sz="2400" dirty="0"/>
              <a:t>Start with randomly initialized C and W matrices, then incrementally do updates</a:t>
            </a:r>
          </a:p>
        </p:txBody>
      </p:sp>
    </p:spTree>
    <p:extLst>
      <p:ext uri="{BB962C8B-B14F-4D97-AF65-F5344CB8AC3E}">
        <p14:creationId xmlns:p14="http://schemas.microsoft.com/office/powerpoint/2010/main" val="3134903395"/>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40CCD-962A-C041-9A70-E2F395F5D4BA}"/>
              </a:ext>
            </a:extLst>
          </p:cNvPr>
          <p:cNvSpPr>
            <a:spLocks noGrp="1"/>
          </p:cNvSpPr>
          <p:nvPr>
            <p:ph type="title"/>
          </p:nvPr>
        </p:nvSpPr>
        <p:spPr/>
        <p:txBody>
          <a:bodyPr/>
          <a:lstStyle/>
          <a:p>
            <a:r>
              <a:rPr lang="en-US" dirty="0"/>
              <a:t>Two sets of embeddings</a:t>
            </a:r>
          </a:p>
        </p:txBody>
      </p:sp>
      <p:sp>
        <p:nvSpPr>
          <p:cNvPr id="3" name="Content Placeholder 2">
            <a:extLst>
              <a:ext uri="{FF2B5EF4-FFF2-40B4-BE49-F238E27FC236}">
                <a16:creationId xmlns:a16="http://schemas.microsoft.com/office/drawing/2014/main" id="{84104A14-DC4C-6A4C-AD35-32D2AB76A995}"/>
              </a:ext>
            </a:extLst>
          </p:cNvPr>
          <p:cNvSpPr>
            <a:spLocks noGrp="1"/>
          </p:cNvSpPr>
          <p:nvPr>
            <p:ph idx="1"/>
          </p:nvPr>
        </p:nvSpPr>
        <p:spPr/>
        <p:txBody>
          <a:bodyPr/>
          <a:lstStyle/>
          <a:p>
            <a:r>
              <a:rPr lang="en-US" dirty="0"/>
              <a:t>SGNS learns two sets of embeddings</a:t>
            </a:r>
          </a:p>
          <a:p>
            <a:r>
              <a:rPr lang="en-US" dirty="0"/>
              <a:t>		Target embeddings matrix W</a:t>
            </a:r>
          </a:p>
          <a:p>
            <a:r>
              <a:rPr lang="en-US" dirty="0"/>
              <a:t>		Context embedding matrix C </a:t>
            </a:r>
          </a:p>
          <a:p>
            <a:r>
              <a:rPr lang="en-US" dirty="0"/>
              <a:t>It's common to just add them together, representing word </a:t>
            </a:r>
            <a:r>
              <a:rPr lang="en-US" i="1" dirty="0" err="1"/>
              <a:t>i</a:t>
            </a:r>
            <a:r>
              <a:rPr lang="en-US" dirty="0"/>
              <a:t> as the vector  </a:t>
            </a:r>
            <a:r>
              <a:rPr lang="en-US" dirty="0" err="1">
                <a:latin typeface="Times New Roman" panose="02020603050405020304" pitchFamily="18" charset="0"/>
                <a:cs typeface="Times New Roman" panose="02020603050405020304" pitchFamily="18" charset="0"/>
              </a:rPr>
              <a:t>w</a:t>
            </a:r>
            <a:r>
              <a:rPr lang="en-US" baseline="-25000" dirty="0" err="1">
                <a:latin typeface="Times New Roman" panose="02020603050405020304" pitchFamily="18" charset="0"/>
                <a:cs typeface="Times New Roman" panose="02020603050405020304" pitchFamily="18" charset="0"/>
              </a:rPr>
              <a:t>i</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a:t>
            </a:r>
            <a:r>
              <a:rPr lang="en-US" baseline="-25000" dirty="0">
                <a:latin typeface="Times New Roman" panose="02020603050405020304" pitchFamily="18" charset="0"/>
                <a:cs typeface="Times New Roman" panose="02020603050405020304" pitchFamily="18" charset="0"/>
              </a:rPr>
              <a:t>i</a:t>
            </a:r>
          </a:p>
        </p:txBody>
      </p:sp>
    </p:spTree>
    <p:extLst>
      <p:ext uri="{BB962C8B-B14F-4D97-AF65-F5344CB8AC3E}">
        <p14:creationId xmlns:p14="http://schemas.microsoft.com/office/powerpoint/2010/main" val="3896843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609600"/>
            <a:ext cx="10058400" cy="907196"/>
          </a:xfrm>
        </p:spPr>
        <p:txBody>
          <a:bodyPr>
            <a:normAutofit fontScale="90000"/>
          </a:bodyPr>
          <a:lstStyle/>
          <a:p>
            <a:r>
              <a:rPr lang="en-US" dirty="0"/>
              <a:t>Summary: How to learn word2vec (skip-gram) </a:t>
            </a:r>
            <a:r>
              <a:rPr lang="en-US" dirty="0" err="1"/>
              <a:t>embeddings</a:t>
            </a:r>
            <a:endParaRPr lang="en-US" dirty="0"/>
          </a:p>
        </p:txBody>
      </p:sp>
      <p:sp>
        <p:nvSpPr>
          <p:cNvPr id="3" name="Content Placeholder 2"/>
          <p:cNvSpPr>
            <a:spLocks noGrp="1"/>
          </p:cNvSpPr>
          <p:nvPr>
            <p:ph idx="1"/>
          </p:nvPr>
        </p:nvSpPr>
        <p:spPr>
          <a:xfrm>
            <a:off x="1097280" y="1752600"/>
            <a:ext cx="10789920" cy="5181600"/>
          </a:xfrm>
        </p:spPr>
        <p:txBody>
          <a:bodyPr>
            <a:noAutofit/>
          </a:bodyPr>
          <a:lstStyle/>
          <a:p>
            <a:r>
              <a:rPr lang="en-US" dirty="0"/>
              <a:t>Start with V random d-dimensional vectors as initial embeddings</a:t>
            </a:r>
          </a:p>
          <a:p>
            <a:r>
              <a:rPr lang="en-US" dirty="0"/>
              <a:t>Train a classifier based on embedding similarity</a:t>
            </a:r>
          </a:p>
          <a:p>
            <a:pPr marL="409575" lvl="1" indent="-173038"/>
            <a:r>
              <a:rPr lang="en-US" dirty="0"/>
              <a:t>Take a corpus and take pairs of words that co-occur as positive examples</a:t>
            </a:r>
          </a:p>
          <a:p>
            <a:pPr marL="409575" lvl="1" indent="-173038"/>
            <a:r>
              <a:rPr lang="en-US" dirty="0"/>
              <a:t>Take pairs of words that don't co-occur as negative examples</a:t>
            </a:r>
          </a:p>
          <a:p>
            <a:pPr marL="409575" lvl="1" indent="-173038"/>
            <a:r>
              <a:rPr lang="en-US" dirty="0"/>
              <a:t>Train the classifier to distinguish these by slowly adjusting all the </a:t>
            </a:r>
            <a:r>
              <a:rPr lang="en-US" dirty="0" err="1"/>
              <a:t>embeddings</a:t>
            </a:r>
            <a:r>
              <a:rPr lang="en-US" dirty="0"/>
              <a:t> to improve the classifier performance</a:t>
            </a:r>
          </a:p>
          <a:p>
            <a:pPr marL="409575" lvl="1" indent="-173038"/>
            <a:r>
              <a:rPr lang="en-US" dirty="0"/>
              <a:t>Throw away the classifier code and keep the </a:t>
            </a:r>
            <a:r>
              <a:rPr lang="en-US" dirty="0" err="1"/>
              <a:t>embeddings</a:t>
            </a:r>
            <a:r>
              <a:rPr lang="en-US" dirty="0"/>
              <a:t>.</a:t>
            </a:r>
          </a:p>
        </p:txBody>
      </p:sp>
    </p:spTree>
    <p:extLst>
      <p:ext uri="{BB962C8B-B14F-4D97-AF65-F5344CB8AC3E}">
        <p14:creationId xmlns:p14="http://schemas.microsoft.com/office/powerpoint/2010/main" val="307982063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90669928"/>
      </p:ext>
    </p:extLst>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54047379"/>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A671-4C20-184F-9AF1-B56E365BC636}"/>
              </a:ext>
            </a:extLst>
          </p:cNvPr>
          <p:cNvSpPr>
            <a:spLocks noGrp="1"/>
          </p:cNvSpPr>
          <p:nvPr>
            <p:ph type="title"/>
          </p:nvPr>
        </p:nvSpPr>
        <p:spPr>
          <a:xfrm>
            <a:off x="685800" y="152401"/>
            <a:ext cx="11887200" cy="1033767"/>
          </a:xfrm>
        </p:spPr>
        <p:txBody>
          <a:bodyPr/>
          <a:lstStyle/>
          <a:p>
            <a:r>
              <a:rPr lang="en-US" dirty="0"/>
              <a:t>Abbé Gabriel Girard 1718</a:t>
            </a:r>
          </a:p>
        </p:txBody>
      </p:sp>
      <p:pic>
        <p:nvPicPr>
          <p:cNvPr id="5" name="Content Placeholder 4">
            <a:extLst>
              <a:ext uri="{FF2B5EF4-FFF2-40B4-BE49-F238E27FC236}">
                <a16:creationId xmlns:a16="http://schemas.microsoft.com/office/drawing/2014/main" id="{AA8D195D-4059-AE46-A181-114A704339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45819" y="275072"/>
            <a:ext cx="4260181" cy="6155458"/>
          </a:xfrm>
        </p:spPr>
      </p:pic>
      <p:sp>
        <p:nvSpPr>
          <p:cNvPr id="6" name="TextBox 5">
            <a:extLst>
              <a:ext uri="{FF2B5EF4-FFF2-40B4-BE49-F238E27FC236}">
                <a16:creationId xmlns:a16="http://schemas.microsoft.com/office/drawing/2014/main" id="{74A8A305-5329-8F4D-A263-F68A41E9C95A}"/>
              </a:ext>
            </a:extLst>
          </p:cNvPr>
          <p:cNvSpPr txBox="1"/>
          <p:nvPr/>
        </p:nvSpPr>
        <p:spPr>
          <a:xfrm>
            <a:off x="1310244" y="3352801"/>
            <a:ext cx="5638799" cy="2585323"/>
          </a:xfrm>
          <a:prstGeom prst="rect">
            <a:avLst/>
          </a:prstGeom>
          <a:noFill/>
        </p:spPr>
        <p:txBody>
          <a:bodyPr wrap="square" rtlCol="0">
            <a:spAutoFit/>
          </a:bodyPr>
          <a:lstStyle/>
          <a:p>
            <a:endParaRPr lang="en-US" sz="3600" dirty="0"/>
          </a:p>
          <a:p>
            <a:r>
              <a:rPr lang="en-US" sz="3600" dirty="0"/>
              <a:t> [I do not believe that there is a synonymous word in any language]</a:t>
            </a:r>
          </a:p>
          <a:p>
            <a:endParaRPr lang="en-US" dirty="0"/>
          </a:p>
        </p:txBody>
      </p:sp>
      <p:pic>
        <p:nvPicPr>
          <p:cNvPr id="8" name="Picture 7">
            <a:extLst>
              <a:ext uri="{FF2B5EF4-FFF2-40B4-BE49-F238E27FC236}">
                <a16:creationId xmlns:a16="http://schemas.microsoft.com/office/drawing/2014/main" id="{A7A70966-4009-F24E-BD1F-72523EEAAD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5400" y="2058657"/>
            <a:ext cx="5612437" cy="1486827"/>
          </a:xfrm>
          <a:prstGeom prst="rect">
            <a:avLst/>
          </a:prstGeom>
        </p:spPr>
      </p:pic>
      <p:sp>
        <p:nvSpPr>
          <p:cNvPr id="9" name="Rectangle 8">
            <a:extLst>
              <a:ext uri="{FF2B5EF4-FFF2-40B4-BE49-F238E27FC236}">
                <a16:creationId xmlns:a16="http://schemas.microsoft.com/office/drawing/2014/main" id="{E64B1A96-0FB8-6E4D-B692-2569BDEB03F1}"/>
              </a:ext>
            </a:extLst>
          </p:cNvPr>
          <p:cNvSpPr/>
          <p:nvPr/>
        </p:nvSpPr>
        <p:spPr>
          <a:xfrm>
            <a:off x="3200400" y="2999226"/>
            <a:ext cx="3764893" cy="652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D806D7B0-2BE3-C945-87E5-D9CB8AEA463A}"/>
              </a:ext>
            </a:extLst>
          </p:cNvPr>
          <p:cNvSpPr txBox="1"/>
          <p:nvPr/>
        </p:nvSpPr>
        <p:spPr>
          <a:xfrm>
            <a:off x="1066800" y="1946319"/>
            <a:ext cx="369012" cy="646331"/>
          </a:xfrm>
          <a:prstGeom prst="rect">
            <a:avLst/>
          </a:prstGeom>
          <a:noFill/>
        </p:spPr>
        <p:txBody>
          <a:bodyPr wrap="none" rtlCol="0">
            <a:spAutoFit/>
          </a:bodyPr>
          <a:lstStyle/>
          <a:p>
            <a:r>
              <a:rPr lang="en-US" sz="3600" dirty="0"/>
              <a:t>"</a:t>
            </a:r>
          </a:p>
        </p:txBody>
      </p:sp>
      <p:sp>
        <p:nvSpPr>
          <p:cNvPr id="11" name="TextBox 10">
            <a:extLst>
              <a:ext uri="{FF2B5EF4-FFF2-40B4-BE49-F238E27FC236}">
                <a16:creationId xmlns:a16="http://schemas.microsoft.com/office/drawing/2014/main" id="{B4B7F8F8-5DE4-334B-B403-819ED33652AF}"/>
              </a:ext>
            </a:extLst>
          </p:cNvPr>
          <p:cNvSpPr txBox="1"/>
          <p:nvPr/>
        </p:nvSpPr>
        <p:spPr>
          <a:xfrm>
            <a:off x="2971800" y="2882349"/>
            <a:ext cx="369012" cy="646331"/>
          </a:xfrm>
          <a:prstGeom prst="rect">
            <a:avLst/>
          </a:prstGeom>
          <a:noFill/>
        </p:spPr>
        <p:txBody>
          <a:bodyPr wrap="square" rtlCol="0">
            <a:spAutoFit/>
          </a:bodyPr>
          <a:lstStyle/>
          <a:p>
            <a:r>
              <a:rPr lang="en-US" sz="3600" dirty="0"/>
              <a:t>"</a:t>
            </a:r>
          </a:p>
        </p:txBody>
      </p:sp>
      <p:sp>
        <p:nvSpPr>
          <p:cNvPr id="12" name="TextBox 11">
            <a:extLst>
              <a:ext uri="{FF2B5EF4-FFF2-40B4-BE49-F238E27FC236}">
                <a16:creationId xmlns:a16="http://schemas.microsoft.com/office/drawing/2014/main" id="{C447CCB0-A74F-E24F-9FC1-B42ADE507695}"/>
              </a:ext>
            </a:extLst>
          </p:cNvPr>
          <p:cNvSpPr txBox="1"/>
          <p:nvPr/>
        </p:nvSpPr>
        <p:spPr>
          <a:xfrm>
            <a:off x="1066800" y="1378490"/>
            <a:ext cx="3313728" cy="523220"/>
          </a:xfrm>
          <a:prstGeom prst="rect">
            <a:avLst/>
          </a:prstGeom>
          <a:noFill/>
        </p:spPr>
        <p:txBody>
          <a:bodyPr wrap="none" rtlCol="0">
            <a:spAutoFit/>
          </a:bodyPr>
          <a:lstStyle/>
          <a:p>
            <a:r>
              <a:rPr lang="en-US" sz="2800" dirty="0"/>
              <a:t>Re: "exact" synonyms</a:t>
            </a:r>
          </a:p>
        </p:txBody>
      </p:sp>
      <p:sp>
        <p:nvSpPr>
          <p:cNvPr id="3" name="TextBox 2">
            <a:extLst>
              <a:ext uri="{FF2B5EF4-FFF2-40B4-BE49-F238E27FC236}">
                <a16:creationId xmlns:a16="http://schemas.microsoft.com/office/drawing/2014/main" id="{40D36AE0-A924-0441-8B8F-BD289294B1A4}"/>
              </a:ext>
            </a:extLst>
          </p:cNvPr>
          <p:cNvSpPr txBox="1"/>
          <p:nvPr/>
        </p:nvSpPr>
        <p:spPr>
          <a:xfrm>
            <a:off x="4667003" y="6578930"/>
            <a:ext cx="2479461" cy="369332"/>
          </a:xfrm>
          <a:prstGeom prst="rect">
            <a:avLst/>
          </a:prstGeom>
          <a:noFill/>
        </p:spPr>
        <p:txBody>
          <a:bodyPr wrap="none" rtlCol="0">
            <a:spAutoFit/>
          </a:bodyPr>
          <a:lstStyle/>
          <a:p>
            <a:r>
              <a:rPr lang="en-US" dirty="0"/>
              <a:t>Thanks to Mark </a:t>
            </a:r>
            <a:r>
              <a:rPr lang="en-US" dirty="0" err="1"/>
              <a:t>Aronoff</a:t>
            </a:r>
            <a:r>
              <a:rPr lang="en-US" dirty="0"/>
              <a:t>!</a:t>
            </a:r>
          </a:p>
        </p:txBody>
      </p:sp>
    </p:spTree>
    <p:extLst>
      <p:ext uri="{BB962C8B-B14F-4D97-AF65-F5344CB8AC3E}">
        <p14:creationId xmlns:p14="http://schemas.microsoft.com/office/powerpoint/2010/main" val="8520799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9603"/>
            <a:ext cx="11506200" cy="907196"/>
          </a:xfrm>
        </p:spPr>
        <p:txBody>
          <a:bodyPr>
            <a:normAutofit/>
          </a:bodyPr>
          <a:lstStyle/>
          <a:p>
            <a:r>
              <a:rPr lang="en-US" dirty="0"/>
              <a:t>The kinds of neighbors depend on window size</a:t>
            </a:r>
          </a:p>
        </p:txBody>
      </p:sp>
      <p:sp>
        <p:nvSpPr>
          <p:cNvPr id="6" name="Content Placeholder 5"/>
          <p:cNvSpPr>
            <a:spLocks noGrp="1"/>
          </p:cNvSpPr>
          <p:nvPr>
            <p:ph idx="1"/>
          </p:nvPr>
        </p:nvSpPr>
        <p:spPr>
          <a:xfrm>
            <a:off x="838200" y="1447800"/>
            <a:ext cx="11506200" cy="5105400"/>
          </a:xfrm>
        </p:spPr>
        <p:txBody>
          <a:bodyPr>
            <a:normAutofit/>
          </a:bodyPr>
          <a:lstStyle/>
          <a:p>
            <a:pPr marL="0" indent="0"/>
            <a:r>
              <a:rPr lang="en-US" b="1" dirty="0"/>
              <a:t>Small windows </a:t>
            </a:r>
            <a:r>
              <a:rPr lang="en-US" dirty="0"/>
              <a:t>(C= +/- 2)</a:t>
            </a:r>
            <a:r>
              <a:rPr lang="en-US" b="1" dirty="0"/>
              <a:t> </a:t>
            </a:r>
            <a:r>
              <a:rPr lang="en-US" dirty="0"/>
              <a:t>: nearest words are syntactically similar words in same taxonomy</a:t>
            </a:r>
          </a:p>
          <a:p>
            <a:pPr marL="529153" lvl="1" indent="0"/>
            <a:r>
              <a:rPr lang="en-US" sz="3600" i="1" dirty="0"/>
              <a:t>Hogwarts</a:t>
            </a:r>
            <a:r>
              <a:rPr lang="en-US" sz="3600" dirty="0"/>
              <a:t> nearest neighbors are other fictional schools</a:t>
            </a:r>
          </a:p>
          <a:p>
            <a:pPr marL="677316" lvl="2" indent="0"/>
            <a:r>
              <a:rPr lang="en-US" sz="3600" i="1" dirty="0"/>
              <a:t>Sunnydale, </a:t>
            </a:r>
            <a:r>
              <a:rPr lang="en-US" sz="3600" i="1" dirty="0" err="1"/>
              <a:t>Evernight</a:t>
            </a:r>
            <a:r>
              <a:rPr lang="en-US" sz="3600" i="1" dirty="0"/>
              <a:t>, </a:t>
            </a:r>
            <a:r>
              <a:rPr lang="en-US" sz="3600" i="1" dirty="0" err="1"/>
              <a:t>Blandings</a:t>
            </a:r>
            <a:endParaRPr lang="en-US" sz="3600" i="1" dirty="0"/>
          </a:p>
          <a:p>
            <a:pPr marL="0" indent="0"/>
            <a:r>
              <a:rPr lang="en-US" b="1" dirty="0"/>
              <a:t>Large windows </a:t>
            </a:r>
            <a:r>
              <a:rPr lang="en-US" dirty="0"/>
              <a:t>(C= +/- 5)</a:t>
            </a:r>
            <a:r>
              <a:rPr lang="en-US" b="1" dirty="0"/>
              <a:t> </a:t>
            </a:r>
            <a:r>
              <a:rPr lang="en-US" dirty="0"/>
              <a:t>:  nearest words are related words in same semantic field</a:t>
            </a:r>
          </a:p>
          <a:p>
            <a:pPr marL="529153" lvl="1" indent="0"/>
            <a:r>
              <a:rPr lang="en-US" sz="3600" i="1" dirty="0"/>
              <a:t>Hogwarts</a:t>
            </a:r>
            <a:r>
              <a:rPr lang="en-US" sz="3600" dirty="0"/>
              <a:t> nearest neighbors are Harry Potter world:</a:t>
            </a:r>
          </a:p>
          <a:p>
            <a:pPr marL="677316" lvl="2" indent="0"/>
            <a:r>
              <a:rPr lang="en-US" sz="3600" i="1" dirty="0"/>
              <a:t>Dumbledore, half-blood,  Malfoy</a:t>
            </a:r>
          </a:p>
          <a:p>
            <a:pPr marL="0" indent="0"/>
            <a:endParaRPr lang="en-US" i="1" dirty="0"/>
          </a:p>
        </p:txBody>
      </p:sp>
    </p:spTree>
    <p:extLst>
      <p:ext uri="{BB962C8B-B14F-4D97-AF65-F5344CB8AC3E}">
        <p14:creationId xmlns:p14="http://schemas.microsoft.com/office/powerpoint/2010/main" val="402135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223A3C-66DB-4145-B0E5-BAEF58CEB4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4200" y="3581400"/>
            <a:ext cx="5590761" cy="3175000"/>
          </a:xfrm>
          <a:prstGeom prst="rect">
            <a:avLst/>
          </a:prstGeom>
        </p:spPr>
      </p:pic>
      <p:sp>
        <p:nvSpPr>
          <p:cNvPr id="2" name="Title 1">
            <a:extLst>
              <a:ext uri="{FF2B5EF4-FFF2-40B4-BE49-F238E27FC236}">
                <a16:creationId xmlns:a16="http://schemas.microsoft.com/office/drawing/2014/main" id="{6CD8C4A0-9B51-EF42-8C13-00CE50E576F0}"/>
              </a:ext>
            </a:extLst>
          </p:cNvPr>
          <p:cNvSpPr>
            <a:spLocks noGrp="1"/>
          </p:cNvSpPr>
          <p:nvPr>
            <p:ph type="title"/>
          </p:nvPr>
        </p:nvSpPr>
        <p:spPr/>
        <p:txBody>
          <a:bodyPr/>
          <a:lstStyle/>
          <a:p>
            <a:r>
              <a:rPr lang="en-US" dirty="0"/>
              <a:t>Analogical relations</a:t>
            </a:r>
          </a:p>
        </p:txBody>
      </p:sp>
      <p:sp>
        <p:nvSpPr>
          <p:cNvPr id="3" name="Content Placeholder 2">
            <a:extLst>
              <a:ext uri="{FF2B5EF4-FFF2-40B4-BE49-F238E27FC236}">
                <a16:creationId xmlns:a16="http://schemas.microsoft.com/office/drawing/2014/main" id="{65C10CC3-F51F-E94A-A0D8-9DE664234FDD}"/>
              </a:ext>
            </a:extLst>
          </p:cNvPr>
          <p:cNvSpPr>
            <a:spLocks noGrp="1"/>
          </p:cNvSpPr>
          <p:nvPr>
            <p:ph idx="1"/>
          </p:nvPr>
        </p:nvSpPr>
        <p:spPr>
          <a:xfrm>
            <a:off x="1097280" y="1295400"/>
            <a:ext cx="10942320" cy="4572000"/>
          </a:xfrm>
        </p:spPr>
        <p:txBody>
          <a:bodyPr>
            <a:normAutofit/>
          </a:bodyPr>
          <a:lstStyle/>
          <a:p>
            <a:r>
              <a:rPr lang="en-US" dirty="0"/>
              <a:t>The classic parallelogram model of analogical reasoning </a:t>
            </a:r>
            <a:r>
              <a:rPr lang="en-US" sz="3200" dirty="0"/>
              <a:t>(</a:t>
            </a:r>
            <a:r>
              <a:rPr lang="en-US" sz="3200" dirty="0" err="1"/>
              <a:t>Rumelhart</a:t>
            </a:r>
            <a:r>
              <a:rPr lang="en-US" sz="3200" dirty="0"/>
              <a:t> and Abrahamson 1973)</a:t>
            </a:r>
          </a:p>
          <a:p>
            <a:r>
              <a:rPr lang="en-US" dirty="0"/>
              <a:t>To solve: </a:t>
            </a:r>
            <a:r>
              <a:rPr lang="en-US" i="1" dirty="0"/>
              <a:t>"apple is to tree as grape is to  _____"</a:t>
            </a:r>
          </a:p>
          <a:p>
            <a:r>
              <a:rPr lang="en-US" i="1" dirty="0"/>
              <a:t>Add tree – apple  to grape to get </a:t>
            </a:r>
            <a:r>
              <a:rPr lang="en-US" i="1" dirty="0">
                <a:solidFill>
                  <a:srgbClr val="0000FF"/>
                </a:solidFill>
              </a:rPr>
              <a:t>vine</a:t>
            </a:r>
            <a:endParaRPr lang="en-US" dirty="0">
              <a:solidFill>
                <a:srgbClr val="0000FF"/>
              </a:solidFill>
            </a:endParaRPr>
          </a:p>
          <a:p>
            <a:endParaRPr lang="en-US" dirty="0"/>
          </a:p>
        </p:txBody>
      </p:sp>
      <p:cxnSp>
        <p:nvCxnSpPr>
          <p:cNvPr id="8" name="Straight Arrow Connector 7">
            <a:extLst>
              <a:ext uri="{FF2B5EF4-FFF2-40B4-BE49-F238E27FC236}">
                <a16:creationId xmlns:a16="http://schemas.microsoft.com/office/drawing/2014/main" id="{CB2B063D-D754-2A48-8631-F5BFD4C6C287}"/>
              </a:ext>
            </a:extLst>
          </p:cNvPr>
          <p:cNvCxnSpPr>
            <a:cxnSpLocks/>
          </p:cNvCxnSpPr>
          <p:nvPr/>
        </p:nvCxnSpPr>
        <p:spPr>
          <a:xfrm>
            <a:off x="33528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F3414DA-B18C-3149-8AE7-FF01F624231A}"/>
              </a:ext>
            </a:extLst>
          </p:cNvPr>
          <p:cNvCxnSpPr>
            <a:cxnSpLocks/>
          </p:cNvCxnSpPr>
          <p:nvPr/>
        </p:nvCxnSpPr>
        <p:spPr>
          <a:xfrm>
            <a:off x="19812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BE364B3-564F-6543-9E9A-7D534C896703}"/>
              </a:ext>
            </a:extLst>
          </p:cNvPr>
          <p:cNvCxnSpPr>
            <a:cxnSpLocks/>
          </p:cNvCxnSpPr>
          <p:nvPr/>
        </p:nvCxnSpPr>
        <p:spPr>
          <a:xfrm>
            <a:off x="51054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E3B203E-1943-5E46-843F-69D67ACAD357}"/>
              </a:ext>
            </a:extLst>
          </p:cNvPr>
          <p:cNvCxnSpPr>
            <a:cxnSpLocks/>
          </p:cNvCxnSpPr>
          <p:nvPr/>
        </p:nvCxnSpPr>
        <p:spPr>
          <a:xfrm>
            <a:off x="74676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457681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D33F-B6E2-4E45-8C96-3CFB70EE3CC5}"/>
              </a:ext>
            </a:extLst>
          </p:cNvPr>
          <p:cNvSpPr>
            <a:spLocks noGrp="1"/>
          </p:cNvSpPr>
          <p:nvPr>
            <p:ph type="title"/>
          </p:nvPr>
        </p:nvSpPr>
        <p:spPr/>
        <p:txBody>
          <a:bodyPr/>
          <a:lstStyle/>
          <a:p>
            <a:r>
              <a:rPr lang="en-US" dirty="0"/>
              <a:t>Analogical relations via parallelogram</a:t>
            </a:r>
          </a:p>
        </p:txBody>
      </p:sp>
      <p:sp>
        <p:nvSpPr>
          <p:cNvPr id="3" name="Content Placeholder 2">
            <a:extLst>
              <a:ext uri="{FF2B5EF4-FFF2-40B4-BE49-F238E27FC236}">
                <a16:creationId xmlns:a16="http://schemas.microsoft.com/office/drawing/2014/main" id="{B263CDE0-FD89-0E4D-85ED-A4C200743844}"/>
              </a:ext>
            </a:extLst>
          </p:cNvPr>
          <p:cNvSpPr>
            <a:spLocks noGrp="1"/>
          </p:cNvSpPr>
          <p:nvPr>
            <p:ph idx="1"/>
          </p:nvPr>
        </p:nvSpPr>
        <p:spPr>
          <a:xfrm>
            <a:off x="1097281" y="1600200"/>
            <a:ext cx="10637519" cy="4572000"/>
          </a:xfrm>
        </p:spPr>
        <p:txBody>
          <a:bodyPr/>
          <a:lstStyle/>
          <a:p>
            <a:r>
              <a:rPr lang="en-US" dirty="0"/>
              <a:t>The parallelogram method can solve analogies with both sparse and dense embeddings (Turney and Littman 2005, </a:t>
            </a:r>
            <a:r>
              <a:rPr lang="en-US" dirty="0" err="1"/>
              <a:t>Mikolov</a:t>
            </a:r>
            <a:r>
              <a:rPr lang="en-US" dirty="0"/>
              <a:t> et al. 2013b)</a:t>
            </a:r>
          </a:p>
          <a:p>
            <a:r>
              <a:rPr lang="en-US" dirty="0"/>
              <a:t>		king – man + woman is close to queen</a:t>
            </a:r>
          </a:p>
          <a:p>
            <a:r>
              <a:rPr lang="en-US" dirty="0"/>
              <a:t>		Paris – France + Italy is close to Rome</a:t>
            </a:r>
          </a:p>
          <a:p>
            <a:r>
              <a:rPr lang="en-US" dirty="0"/>
              <a:t>For a problem </a:t>
            </a:r>
            <a:r>
              <a:rPr lang="en-US" dirty="0" err="1"/>
              <a:t>a:a</a:t>
            </a:r>
            <a:r>
              <a:rPr lang="en-US" dirty="0"/>
              <a:t>*::</a:t>
            </a:r>
            <a:r>
              <a:rPr lang="en-US" dirty="0" err="1"/>
              <a:t>b:b</a:t>
            </a:r>
            <a:r>
              <a:rPr lang="en-US" dirty="0"/>
              <a:t>*, the parallelogram method is:</a:t>
            </a:r>
          </a:p>
          <a:p>
            <a:endParaRPr lang="en-US" dirty="0"/>
          </a:p>
        </p:txBody>
      </p:sp>
      <p:cxnSp>
        <p:nvCxnSpPr>
          <p:cNvPr id="4" name="Straight Arrow Connector 3">
            <a:extLst>
              <a:ext uri="{FF2B5EF4-FFF2-40B4-BE49-F238E27FC236}">
                <a16:creationId xmlns:a16="http://schemas.microsoft.com/office/drawing/2014/main" id="{7B052C01-0AD3-1149-BDA7-088E1D5704DC}"/>
              </a:ext>
            </a:extLst>
          </p:cNvPr>
          <p:cNvCxnSpPr>
            <a:cxnSpLocks/>
          </p:cNvCxnSpPr>
          <p:nvPr/>
        </p:nvCxnSpPr>
        <p:spPr>
          <a:xfrm>
            <a:off x="19812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80D0510-8AB1-474C-975A-F61B66904837}"/>
              </a:ext>
            </a:extLst>
          </p:cNvPr>
          <p:cNvCxnSpPr>
            <a:cxnSpLocks/>
          </p:cNvCxnSpPr>
          <p:nvPr/>
        </p:nvCxnSpPr>
        <p:spPr>
          <a:xfrm>
            <a:off x="32766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51A3E87-88C6-8D4C-87C6-65EAF26AFA22}"/>
              </a:ext>
            </a:extLst>
          </p:cNvPr>
          <p:cNvCxnSpPr>
            <a:cxnSpLocks/>
          </p:cNvCxnSpPr>
          <p:nvPr/>
        </p:nvCxnSpPr>
        <p:spPr>
          <a:xfrm>
            <a:off x="46482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30D022F-8760-EB40-AE0E-8FDDB423F44F}"/>
              </a:ext>
            </a:extLst>
          </p:cNvPr>
          <p:cNvCxnSpPr>
            <a:cxnSpLocks/>
          </p:cNvCxnSpPr>
          <p:nvPr/>
        </p:nvCxnSpPr>
        <p:spPr>
          <a:xfrm>
            <a:off x="80010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A61DF6E-D800-5A44-B0E0-FE7D9038D70C}"/>
              </a:ext>
            </a:extLst>
          </p:cNvPr>
          <p:cNvCxnSpPr>
            <a:cxnSpLocks/>
          </p:cNvCxnSpPr>
          <p:nvPr/>
        </p:nvCxnSpPr>
        <p:spPr>
          <a:xfrm>
            <a:off x="3352800" y="40386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DBC62D1-0398-2A4F-91F1-E7202780A75D}"/>
              </a:ext>
            </a:extLst>
          </p:cNvPr>
          <p:cNvCxnSpPr>
            <a:cxnSpLocks/>
          </p:cNvCxnSpPr>
          <p:nvPr/>
        </p:nvCxnSpPr>
        <p:spPr>
          <a:xfrm>
            <a:off x="1981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C11D68B-6705-A045-ACDC-4A02763B48AC}"/>
              </a:ext>
            </a:extLst>
          </p:cNvPr>
          <p:cNvCxnSpPr>
            <a:cxnSpLocks/>
          </p:cNvCxnSpPr>
          <p:nvPr/>
        </p:nvCxnSpPr>
        <p:spPr>
          <a:xfrm>
            <a:off x="5029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337EC60-DD9C-D34A-9A2B-89D02414EE3E}"/>
              </a:ext>
            </a:extLst>
          </p:cNvPr>
          <p:cNvCxnSpPr>
            <a:cxnSpLocks/>
          </p:cNvCxnSpPr>
          <p:nvPr/>
        </p:nvCxnSpPr>
        <p:spPr>
          <a:xfrm>
            <a:off x="8077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564B8606-E097-1E40-8540-1D10F8638C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5534359"/>
            <a:ext cx="6928427" cy="942643"/>
          </a:xfrm>
          <a:prstGeom prst="rect">
            <a:avLst/>
          </a:prstGeom>
        </p:spPr>
      </p:pic>
    </p:spTree>
    <p:extLst>
      <p:ext uri="{BB962C8B-B14F-4D97-AF65-F5344CB8AC3E}">
        <p14:creationId xmlns:p14="http://schemas.microsoft.com/office/powerpoint/2010/main" val="314986415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4570" y="122453"/>
            <a:ext cx="8691030" cy="6735548"/>
          </a:xfrm>
        </p:spPr>
      </p:pic>
      <p:sp>
        <p:nvSpPr>
          <p:cNvPr id="3" name="TextBox 2">
            <a:extLst>
              <a:ext uri="{FF2B5EF4-FFF2-40B4-BE49-F238E27FC236}">
                <a16:creationId xmlns:a16="http://schemas.microsoft.com/office/drawing/2014/main" id="{DCFE9A66-E187-374C-8854-E42D40FCD026}"/>
              </a:ext>
            </a:extLst>
          </p:cNvPr>
          <p:cNvSpPr txBox="1"/>
          <p:nvPr/>
        </p:nvSpPr>
        <p:spPr>
          <a:xfrm>
            <a:off x="1676401" y="246390"/>
            <a:ext cx="5495479" cy="523220"/>
          </a:xfrm>
          <a:prstGeom prst="rect">
            <a:avLst/>
          </a:prstGeom>
          <a:noFill/>
        </p:spPr>
        <p:txBody>
          <a:bodyPr wrap="none" rtlCol="0">
            <a:spAutoFit/>
          </a:bodyPr>
          <a:lstStyle/>
          <a:p>
            <a:r>
              <a:rPr lang="en-US" sz="2800" dirty="0"/>
              <a:t>Structure in </a:t>
            </a:r>
            <a:r>
              <a:rPr lang="en-US" sz="2800" dirty="0" err="1"/>
              <a:t>GloVE</a:t>
            </a:r>
            <a:r>
              <a:rPr lang="en-US" sz="2800" dirty="0"/>
              <a:t> Embedding space</a:t>
            </a:r>
          </a:p>
        </p:txBody>
      </p:sp>
    </p:spTree>
    <p:extLst>
      <p:ext uri="{BB962C8B-B14F-4D97-AF65-F5344CB8AC3E}">
        <p14:creationId xmlns:p14="http://schemas.microsoft.com/office/powerpoint/2010/main" val="336670233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122D-22B3-4E47-AE4C-26238DF03C30}"/>
              </a:ext>
            </a:extLst>
          </p:cNvPr>
          <p:cNvSpPr>
            <a:spLocks noGrp="1"/>
          </p:cNvSpPr>
          <p:nvPr>
            <p:ph type="title"/>
          </p:nvPr>
        </p:nvSpPr>
        <p:spPr/>
        <p:txBody>
          <a:bodyPr/>
          <a:lstStyle/>
          <a:p>
            <a:r>
              <a:rPr lang="en-US" dirty="0"/>
              <a:t>Caveats with the parallelogram method</a:t>
            </a:r>
          </a:p>
        </p:txBody>
      </p:sp>
      <p:sp>
        <p:nvSpPr>
          <p:cNvPr id="3" name="Content Placeholder 2">
            <a:extLst>
              <a:ext uri="{FF2B5EF4-FFF2-40B4-BE49-F238E27FC236}">
                <a16:creationId xmlns:a16="http://schemas.microsoft.com/office/drawing/2014/main" id="{E995AFBD-1221-3C4C-9B75-33ABFDB242F0}"/>
              </a:ext>
            </a:extLst>
          </p:cNvPr>
          <p:cNvSpPr>
            <a:spLocks noGrp="1"/>
          </p:cNvSpPr>
          <p:nvPr>
            <p:ph idx="1"/>
          </p:nvPr>
        </p:nvSpPr>
        <p:spPr/>
        <p:txBody>
          <a:bodyPr/>
          <a:lstStyle/>
          <a:p>
            <a:r>
              <a:rPr lang="en-US" dirty="0"/>
              <a:t>It only seems to work for frequent words, small distances and certain relations (relating countries to capitals, or parts of speech), but not others. (</a:t>
            </a:r>
            <a:r>
              <a:rPr lang="en-US" dirty="0" err="1"/>
              <a:t>Linzen</a:t>
            </a:r>
            <a:r>
              <a:rPr lang="en-US" dirty="0"/>
              <a:t> 2016, </a:t>
            </a:r>
            <a:r>
              <a:rPr lang="en-US" dirty="0" err="1"/>
              <a:t>Gladkova</a:t>
            </a:r>
            <a:r>
              <a:rPr lang="en-US" dirty="0"/>
              <a:t> et al. 2016, </a:t>
            </a:r>
            <a:r>
              <a:rPr lang="en-US" dirty="0" err="1"/>
              <a:t>Ethayarajh</a:t>
            </a:r>
            <a:r>
              <a:rPr lang="en-US" dirty="0"/>
              <a:t> et al. 2019a) </a:t>
            </a:r>
          </a:p>
          <a:p>
            <a:endParaRPr lang="en-US" dirty="0"/>
          </a:p>
          <a:p>
            <a:r>
              <a:rPr lang="en-US" dirty="0"/>
              <a:t>Understanding analogy is an open area of research (Peterson et al. 2020)</a:t>
            </a:r>
          </a:p>
          <a:p>
            <a:endParaRPr lang="en-US" dirty="0"/>
          </a:p>
        </p:txBody>
      </p:sp>
    </p:spTree>
    <p:extLst>
      <p:ext uri="{BB962C8B-B14F-4D97-AF65-F5344CB8AC3E}">
        <p14:creationId xmlns:p14="http://schemas.microsoft.com/office/powerpoint/2010/main" val="27970109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ordpaths-final.png"/>
          <p:cNvPicPr>
            <a:picLocks noChangeAspect="1"/>
          </p:cNvPicPr>
          <p:nvPr/>
        </p:nvPicPr>
        <p:blipFill>
          <a:blip r:embed="rId3"/>
          <a:stretch>
            <a:fillRect/>
          </a:stretch>
        </p:blipFill>
        <p:spPr>
          <a:xfrm>
            <a:off x="457200" y="1999819"/>
            <a:ext cx="11626184" cy="4013392"/>
          </a:xfrm>
          <a:prstGeom prst="rect">
            <a:avLst/>
          </a:prstGeom>
          <a:ln w="12700">
            <a:miter lim="400000"/>
          </a:ln>
        </p:spPr>
      </p:pic>
      <p:sp>
        <p:nvSpPr>
          <p:cNvPr id="5" name="TextBox 4"/>
          <p:cNvSpPr txBox="1"/>
          <p:nvPr/>
        </p:nvSpPr>
        <p:spPr>
          <a:xfrm>
            <a:off x="692529" y="1209802"/>
            <a:ext cx="12983101" cy="523220"/>
          </a:xfrm>
          <a:prstGeom prst="rect">
            <a:avLst/>
          </a:prstGeom>
          <a:noFill/>
        </p:spPr>
        <p:txBody>
          <a:bodyPr wrap="square" rtlCol="0">
            <a:spAutoFit/>
          </a:bodyPr>
          <a:lstStyle/>
          <a:p>
            <a:r>
              <a:rPr lang="en-US" sz="2800" dirty="0"/>
              <a:t>Train embeddings on different decades of historical text to see meanings shift</a:t>
            </a:r>
          </a:p>
        </p:txBody>
      </p:sp>
      <p:sp>
        <p:nvSpPr>
          <p:cNvPr id="6" name="Shape 168"/>
          <p:cNvSpPr/>
          <p:nvPr/>
        </p:nvSpPr>
        <p:spPr>
          <a:xfrm>
            <a:off x="3352800" y="1850648"/>
            <a:ext cx="4700710" cy="349135"/>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a:lvl1pPr>
          </a:lstStyle>
          <a:p>
            <a:r>
              <a:rPr lang="en-US" sz="1800" dirty="0"/>
              <a:t>~30 million books, 1850-1990, Google Books data</a:t>
            </a:r>
          </a:p>
        </p:txBody>
      </p:sp>
      <p:sp>
        <p:nvSpPr>
          <p:cNvPr id="8" name="Title 1">
            <a:extLst>
              <a:ext uri="{FF2B5EF4-FFF2-40B4-BE49-F238E27FC236}">
                <a16:creationId xmlns:a16="http://schemas.microsoft.com/office/drawing/2014/main" id="{BFA1DC49-64D4-4C4E-B832-E505ED483AC1}"/>
              </a:ext>
            </a:extLst>
          </p:cNvPr>
          <p:cNvSpPr txBox="1">
            <a:spLocks/>
          </p:cNvSpPr>
          <p:nvPr/>
        </p:nvSpPr>
        <p:spPr bwMode="auto">
          <a:xfrm>
            <a:off x="2044778" y="304801"/>
            <a:ext cx="8066207" cy="612807"/>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fontScale="90000" lnSpcReduction="10000"/>
          </a:bodyPr>
          <a:lstStyle>
            <a:lvl1pPr algn="l" rtl="0" eaLnBrk="1" fontAlgn="base" hangingPunct="1">
              <a:spcBef>
                <a:spcPct val="0"/>
              </a:spcBef>
              <a:spcAft>
                <a:spcPct val="0"/>
              </a:spcAft>
              <a:defRPr sz="4000" b="0" baseline="0">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a:lstStyle>
          <a:p>
            <a:endParaRPr lang="en-US" kern="0" dirty="0"/>
          </a:p>
        </p:txBody>
      </p:sp>
      <p:sp>
        <p:nvSpPr>
          <p:cNvPr id="9" name="Title 8">
            <a:extLst>
              <a:ext uri="{FF2B5EF4-FFF2-40B4-BE49-F238E27FC236}">
                <a16:creationId xmlns:a16="http://schemas.microsoft.com/office/drawing/2014/main" id="{F926283A-13B7-8546-8996-313DB20799EC}"/>
              </a:ext>
            </a:extLst>
          </p:cNvPr>
          <p:cNvSpPr>
            <a:spLocks noGrp="1"/>
          </p:cNvSpPr>
          <p:nvPr>
            <p:ph type="title"/>
          </p:nvPr>
        </p:nvSpPr>
        <p:spPr>
          <a:xfrm>
            <a:off x="457200" y="-72993"/>
            <a:ext cx="11353800" cy="990600"/>
          </a:xfrm>
        </p:spPr>
        <p:txBody>
          <a:bodyPr>
            <a:normAutofit fontScale="90000"/>
          </a:bodyPr>
          <a:lstStyle/>
          <a:p>
            <a:r>
              <a:rPr lang="en-US" dirty="0"/>
              <a:t>Embeddings as a window onto historical semantics</a:t>
            </a:r>
          </a:p>
        </p:txBody>
      </p:sp>
      <p:sp>
        <p:nvSpPr>
          <p:cNvPr id="2" name="Rectangle 1">
            <a:extLst>
              <a:ext uri="{FF2B5EF4-FFF2-40B4-BE49-F238E27FC236}">
                <a16:creationId xmlns:a16="http://schemas.microsoft.com/office/drawing/2014/main" id="{E13A6D57-67F4-B74D-A761-954DE61AE88F}"/>
              </a:ext>
            </a:extLst>
          </p:cNvPr>
          <p:cNvSpPr/>
          <p:nvPr/>
        </p:nvSpPr>
        <p:spPr>
          <a:xfrm>
            <a:off x="1892377" y="6211669"/>
            <a:ext cx="9918623" cy="646331"/>
          </a:xfrm>
          <a:prstGeom prst="rect">
            <a:avLst/>
          </a:prstGeom>
        </p:spPr>
        <p:txBody>
          <a:bodyPr wrap="square">
            <a:spAutoFit/>
          </a:bodyPr>
          <a:lstStyle/>
          <a:p>
            <a:r>
              <a:rPr lang="en-US" dirty="0"/>
              <a:t>William L. Hamilton, Jure </a:t>
            </a:r>
            <a:r>
              <a:rPr lang="en-US" dirty="0" err="1"/>
              <a:t>Leskovec</a:t>
            </a:r>
            <a:r>
              <a:rPr lang="en-US" dirty="0"/>
              <a:t>, and Dan Jurafsky. 2016. Diachronic Word Embeddings Reveal Statistical Laws of Semantic Change. Proceedings of ACL.</a:t>
            </a:r>
          </a:p>
        </p:txBody>
      </p:sp>
    </p:spTree>
    <p:extLst>
      <p:ext uri="{BB962C8B-B14F-4D97-AF65-F5344CB8AC3E}">
        <p14:creationId xmlns:p14="http://schemas.microsoft.com/office/powerpoint/2010/main" val="100413699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86605"/>
            <a:ext cx="8976360" cy="703996"/>
          </a:xfrm>
        </p:spPr>
        <p:txBody>
          <a:bodyPr>
            <a:normAutofit fontScale="90000"/>
          </a:bodyPr>
          <a:lstStyle/>
          <a:p>
            <a:r>
              <a:rPr lang="en-US" dirty="0"/>
              <a:t>Embeddings reflect cultural bias!</a:t>
            </a:r>
          </a:p>
        </p:txBody>
      </p:sp>
      <p:sp>
        <p:nvSpPr>
          <p:cNvPr id="3" name="Content Placeholder 2"/>
          <p:cNvSpPr>
            <a:spLocks noGrp="1"/>
          </p:cNvSpPr>
          <p:nvPr>
            <p:ph idx="1"/>
          </p:nvPr>
        </p:nvSpPr>
        <p:spPr>
          <a:xfrm>
            <a:off x="1066800" y="2209800"/>
            <a:ext cx="9296400" cy="4023360"/>
          </a:xfrm>
        </p:spPr>
        <p:txBody>
          <a:bodyPr>
            <a:normAutofit/>
          </a:bodyPr>
          <a:lstStyle/>
          <a:p>
            <a:r>
              <a:rPr lang="en-US" sz="3200" dirty="0"/>
              <a:t>Ask </a:t>
            </a:r>
            <a:r>
              <a:rPr lang="en-US" dirty="0"/>
              <a:t>“Paris : France :: Tokyo : x” </a:t>
            </a:r>
          </a:p>
          <a:p>
            <a:pPr lvl="1"/>
            <a:r>
              <a:rPr lang="en-US" sz="2800" dirty="0"/>
              <a:t>x = Japan</a:t>
            </a:r>
          </a:p>
          <a:p>
            <a:r>
              <a:rPr lang="en-US" sz="3200" dirty="0"/>
              <a:t>Ask </a:t>
            </a:r>
            <a:r>
              <a:rPr lang="en-US" dirty="0"/>
              <a:t>“father : doctor :: mother : x” </a:t>
            </a:r>
          </a:p>
          <a:p>
            <a:pPr lvl="1"/>
            <a:r>
              <a:rPr lang="en-US" sz="2800" dirty="0"/>
              <a:t>x = nurse</a:t>
            </a:r>
          </a:p>
          <a:p>
            <a:r>
              <a:rPr lang="en-US" sz="3200" dirty="0"/>
              <a:t>Ask “man : computer programmer :: woman : x” </a:t>
            </a:r>
          </a:p>
          <a:p>
            <a:pPr lvl="1"/>
            <a:r>
              <a:rPr lang="en-US" sz="2800" dirty="0"/>
              <a:t>x = homemaker</a:t>
            </a:r>
          </a:p>
          <a:p>
            <a:endParaRPr lang="en-US" dirty="0"/>
          </a:p>
        </p:txBody>
      </p:sp>
      <p:sp>
        <p:nvSpPr>
          <p:cNvPr id="4" name="TextBox 3"/>
          <p:cNvSpPr txBox="1"/>
          <p:nvPr/>
        </p:nvSpPr>
        <p:spPr>
          <a:xfrm>
            <a:off x="2286000" y="1205925"/>
            <a:ext cx="9144000" cy="584775"/>
          </a:xfrm>
          <a:prstGeom prst="rect">
            <a:avLst/>
          </a:prstGeom>
          <a:noFill/>
        </p:spPr>
        <p:txBody>
          <a:bodyPr wrap="square" rtlCol="0">
            <a:spAutoFit/>
          </a:bodyPr>
          <a:lstStyle/>
          <a:p>
            <a:r>
              <a:rPr lang="en-US" sz="1600" dirty="0" err="1"/>
              <a:t>Bolukbasi</a:t>
            </a:r>
            <a:r>
              <a:rPr lang="en-US" sz="1600" dirty="0"/>
              <a:t>, </a:t>
            </a:r>
            <a:r>
              <a:rPr lang="en-US" sz="1600" dirty="0" err="1"/>
              <a:t>Tolga</a:t>
            </a:r>
            <a:r>
              <a:rPr lang="en-US" sz="1600" dirty="0"/>
              <a:t>, Kai-Wei Chang, James Y. Zou, </a:t>
            </a:r>
            <a:r>
              <a:rPr lang="en-US" sz="1600" dirty="0" err="1"/>
              <a:t>Venkatesh</a:t>
            </a:r>
            <a:r>
              <a:rPr lang="en-US" sz="1600" dirty="0"/>
              <a:t> </a:t>
            </a:r>
            <a:r>
              <a:rPr lang="en-US" sz="1600" dirty="0" err="1"/>
              <a:t>Saligrama</a:t>
            </a:r>
            <a:r>
              <a:rPr lang="en-US" sz="1600" dirty="0"/>
              <a:t>, and Adam T. </a:t>
            </a:r>
            <a:r>
              <a:rPr lang="en-US" sz="1600" dirty="0" err="1"/>
              <a:t>Kalai</a:t>
            </a:r>
            <a:r>
              <a:rPr lang="en-US" sz="1600" dirty="0"/>
              <a:t>. "Man is to computer programmer as woman is to homemaker? debiasing word embeddings." In </a:t>
            </a:r>
            <a:r>
              <a:rPr lang="en-US" sz="1600" i="1" dirty="0" err="1"/>
              <a:t>NeurIPS</a:t>
            </a:r>
            <a:r>
              <a:rPr lang="en-US" sz="1600" dirty="0"/>
              <a:t>, pp. 4349-4357. 2016.</a:t>
            </a:r>
          </a:p>
        </p:txBody>
      </p:sp>
      <p:sp>
        <p:nvSpPr>
          <p:cNvPr id="5" name="TextBox 4">
            <a:extLst>
              <a:ext uri="{FF2B5EF4-FFF2-40B4-BE49-F238E27FC236}">
                <a16:creationId xmlns:a16="http://schemas.microsoft.com/office/drawing/2014/main" id="{4467B3D3-17F5-5044-903F-379FDAC78D5A}"/>
              </a:ext>
            </a:extLst>
          </p:cNvPr>
          <p:cNvSpPr txBox="1"/>
          <p:nvPr/>
        </p:nvSpPr>
        <p:spPr>
          <a:xfrm>
            <a:off x="762000" y="5646003"/>
            <a:ext cx="10668000" cy="954107"/>
          </a:xfrm>
          <a:prstGeom prst="rect">
            <a:avLst/>
          </a:prstGeom>
          <a:noFill/>
        </p:spPr>
        <p:txBody>
          <a:bodyPr wrap="square" rtlCol="0">
            <a:spAutoFit/>
          </a:bodyPr>
          <a:lstStyle/>
          <a:p>
            <a:r>
              <a:rPr lang="en-US" sz="2800" dirty="0">
                <a:solidFill>
                  <a:srgbClr val="0000FF"/>
                </a:solidFill>
              </a:rPr>
              <a:t>Algorithms that use embeddings as part of e.g., hiring searches for programmers, might lead to bias in hiring</a:t>
            </a:r>
          </a:p>
        </p:txBody>
      </p:sp>
    </p:spTree>
    <p:extLst>
      <p:ext uri="{BB962C8B-B14F-4D97-AF65-F5344CB8AC3E}">
        <p14:creationId xmlns:p14="http://schemas.microsoft.com/office/powerpoint/2010/main" val="2294927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700" y="-381000"/>
            <a:ext cx="11671300" cy="1285875"/>
          </a:xfrm>
        </p:spPr>
        <p:txBody>
          <a:bodyPr>
            <a:normAutofit fontScale="90000"/>
          </a:bodyPr>
          <a:lstStyle/>
          <a:p>
            <a:r>
              <a:rPr lang="en-US" dirty="0"/>
              <a:t>Historical embedding as a tool to study cultural biases</a:t>
            </a:r>
          </a:p>
        </p:txBody>
      </p:sp>
      <p:sp>
        <p:nvSpPr>
          <p:cNvPr id="3" name="Rectangle 2">
            <a:extLst>
              <a:ext uri="{FF2B5EF4-FFF2-40B4-BE49-F238E27FC236}">
                <a16:creationId xmlns:a16="http://schemas.microsoft.com/office/drawing/2014/main" id="{4521E850-0D18-5847-98F3-8D40E5E05DEA}"/>
              </a:ext>
            </a:extLst>
          </p:cNvPr>
          <p:cNvSpPr/>
          <p:nvPr/>
        </p:nvSpPr>
        <p:spPr>
          <a:xfrm>
            <a:off x="914400" y="1828800"/>
            <a:ext cx="10972799" cy="5447645"/>
          </a:xfrm>
          <a:prstGeom prst="rect">
            <a:avLst/>
          </a:prstGeom>
        </p:spPr>
        <p:txBody>
          <a:bodyPr wrap="square">
            <a:spAutoFit/>
          </a:bodyPr>
          <a:lstStyle/>
          <a:p>
            <a:pPr lvl="1" indent="-457200">
              <a:buFont typeface="Arial" panose="020B0604020202020204" pitchFamily="34" charset="0"/>
              <a:buChar char="•"/>
            </a:pPr>
            <a:r>
              <a:rPr lang="en-US" sz="3200" dirty="0"/>
              <a:t>Compute a </a:t>
            </a:r>
            <a:r>
              <a:rPr lang="en-US" sz="3200" b="1" dirty="0"/>
              <a:t>gender or ethnic bias </a:t>
            </a:r>
            <a:r>
              <a:rPr lang="en-US" sz="3200" dirty="0"/>
              <a:t>for each adjective: e.g., how much closer the adjective is to "woman" synonyms than "man" synonyms, or names of particular ethnicities</a:t>
            </a:r>
          </a:p>
          <a:p>
            <a:pPr marL="914400" lvl="1" indent="-457200">
              <a:buFont typeface="Arial" panose="020B0604020202020204" pitchFamily="34" charset="0"/>
              <a:buChar char="•"/>
            </a:pPr>
            <a:r>
              <a:rPr lang="en-US" sz="3200" dirty="0"/>
              <a:t>Embeddings for </a:t>
            </a:r>
            <a:r>
              <a:rPr lang="en-US" sz="3200" b="1" dirty="0"/>
              <a:t>competence</a:t>
            </a:r>
            <a:r>
              <a:rPr lang="en-US" sz="3200" dirty="0"/>
              <a:t> adjective (</a:t>
            </a:r>
            <a:r>
              <a:rPr lang="en-US" sz="3200" i="1" dirty="0"/>
              <a:t>smart, wise, brilliant, resourceful, thoughtful, logical) </a:t>
            </a:r>
            <a:r>
              <a:rPr lang="en-US" sz="3200" dirty="0"/>
              <a:t>are biased toward men, a bias slowly decreasing 1960-1990</a:t>
            </a:r>
          </a:p>
          <a:p>
            <a:pPr marL="914400" lvl="1" indent="-457200">
              <a:buFont typeface="Arial" panose="020B0604020202020204" pitchFamily="34" charset="0"/>
              <a:buChar char="•"/>
            </a:pPr>
            <a:r>
              <a:rPr lang="en-US" sz="3200" dirty="0"/>
              <a:t>Embeddings for </a:t>
            </a:r>
            <a:r>
              <a:rPr lang="en-US" sz="3200" b="1" dirty="0"/>
              <a:t>dehumanizing</a:t>
            </a:r>
            <a:r>
              <a:rPr lang="en-US" sz="3200" dirty="0"/>
              <a:t> adjectives (barbaric, monstrous, bizarre)  were biased toward Asians in the 1930s, bias decreasing over the 20</a:t>
            </a:r>
            <a:r>
              <a:rPr lang="en-US" sz="3200" baseline="30000" dirty="0"/>
              <a:t>th</a:t>
            </a:r>
            <a:r>
              <a:rPr lang="en-US" sz="3200" dirty="0"/>
              <a:t> century.</a:t>
            </a:r>
          </a:p>
          <a:p>
            <a:pPr marL="457200" indent="-457200">
              <a:buFont typeface="Arial" panose="020B0604020202020204" pitchFamily="34" charset="0"/>
              <a:buChar char="•"/>
            </a:pPr>
            <a:r>
              <a:rPr lang="en-US" sz="3200" dirty="0"/>
              <a:t>These match the results of old surveys done in the 1930s</a:t>
            </a:r>
          </a:p>
          <a:p>
            <a:pPr lvl="1"/>
            <a:endParaRPr lang="en-US" sz="2800" dirty="0"/>
          </a:p>
        </p:txBody>
      </p:sp>
      <p:sp>
        <p:nvSpPr>
          <p:cNvPr id="6" name="Rectangle 5">
            <a:extLst>
              <a:ext uri="{FF2B5EF4-FFF2-40B4-BE49-F238E27FC236}">
                <a16:creationId xmlns:a16="http://schemas.microsoft.com/office/drawing/2014/main" id="{F958FEAB-DF13-3447-A477-11CEEA826135}"/>
              </a:ext>
            </a:extLst>
          </p:cNvPr>
          <p:cNvSpPr/>
          <p:nvPr/>
        </p:nvSpPr>
        <p:spPr>
          <a:xfrm>
            <a:off x="1848432" y="1004926"/>
            <a:ext cx="10330868" cy="553998"/>
          </a:xfrm>
          <a:prstGeom prst="rect">
            <a:avLst/>
          </a:prstGeom>
        </p:spPr>
        <p:txBody>
          <a:bodyPr wrap="square">
            <a:spAutoFit/>
          </a:bodyPr>
          <a:lstStyle/>
          <a:p>
            <a:r>
              <a:rPr lang="en-US" sz="1500" dirty="0">
                <a:solidFill>
                  <a:srgbClr val="000000"/>
                </a:solidFill>
                <a:latin typeface="Calibri" panose="020F0502020204030204" pitchFamily="34" charset="0"/>
                <a:cs typeface="Calibri" panose="020F0502020204030204" pitchFamily="34" charset="0"/>
              </a:rPr>
              <a:t>Garg, N., </a:t>
            </a:r>
            <a:r>
              <a:rPr lang="en-US" sz="1500" dirty="0" err="1">
                <a:solidFill>
                  <a:srgbClr val="000000"/>
                </a:solidFill>
                <a:latin typeface="Calibri" panose="020F0502020204030204" pitchFamily="34" charset="0"/>
                <a:cs typeface="Calibri" panose="020F0502020204030204" pitchFamily="34" charset="0"/>
              </a:rPr>
              <a:t>Schiebinger</a:t>
            </a:r>
            <a:r>
              <a:rPr lang="en-US" sz="1500" dirty="0">
                <a:solidFill>
                  <a:srgbClr val="000000"/>
                </a:solidFill>
                <a:latin typeface="Calibri" panose="020F0502020204030204" pitchFamily="34" charset="0"/>
                <a:cs typeface="Calibri" panose="020F0502020204030204" pitchFamily="34" charset="0"/>
              </a:rPr>
              <a:t>, L., Jurafsky, D., and Zou, J. (2018). Word embeddings quantify 100 years of gender and ethnic stereotypes. Proceedings of the National Academy of Sciences 115(16), E3635–E3644.</a:t>
            </a:r>
          </a:p>
        </p:txBody>
      </p:sp>
    </p:spTree>
    <p:extLst>
      <p:ext uri="{BB962C8B-B14F-4D97-AF65-F5344CB8AC3E}">
        <p14:creationId xmlns:p14="http://schemas.microsoft.com/office/powerpoint/2010/main" val="169085206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76372923"/>
      </p:ext>
    </p:extLst>
  </p:cSld>
  <p:clrMapOvr>
    <a:masterClrMapping/>
  </p:clrMapOvr>
  <p:transition/>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2F8F65E954BCC4B9D53924C0277FF58" ma:contentTypeVersion="4" ma:contentTypeDescription="Create a new document." ma:contentTypeScope="" ma:versionID="8e258654f2b0f5699c4b05857dc7ec15">
  <xsd:schema xmlns:xsd="http://www.w3.org/2001/XMLSchema" xmlns:xs="http://www.w3.org/2001/XMLSchema" xmlns:p="http://schemas.microsoft.com/office/2006/metadata/properties" xmlns:ns2="cead5545-817f-421c-b7e6-8f64afdaa8a4" targetNamespace="http://schemas.microsoft.com/office/2006/metadata/properties" ma:root="true" ma:fieldsID="dcfb225e636bc4a27b9504b1ea1ab931" ns2:_="">
    <xsd:import namespace="cead5545-817f-421c-b7e6-8f64afdaa8a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ead5545-817f-421c-b7e6-8f64afdaa8a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32DA6E1-10A0-477E-B0DC-99041C3CD09E}"/>
</file>

<file path=customXml/itemProps2.xml><?xml version="1.0" encoding="utf-8"?>
<ds:datastoreItem xmlns:ds="http://schemas.openxmlformats.org/officeDocument/2006/customXml" ds:itemID="{BA276CC6-CD4B-412B-9596-B47E35B2B8E1}"/>
</file>

<file path=customXml/itemProps3.xml><?xml version="1.0" encoding="utf-8"?>
<ds:datastoreItem xmlns:ds="http://schemas.openxmlformats.org/officeDocument/2006/customXml" ds:itemID="{38A8A186-1396-4055-AE0D-8882BB3F8446}"/>
</file>

<file path=docProps/app.xml><?xml version="1.0" encoding="utf-8"?>
<Properties xmlns="http://schemas.openxmlformats.org/officeDocument/2006/extended-properties" xmlns:vt="http://schemas.openxmlformats.org/officeDocument/2006/docPropsVTypes">
  <Template/>
  <TotalTime>41168</TotalTime>
  <Words>10342</Words>
  <Application>Microsoft Macintosh PowerPoint</Application>
  <PresentationFormat>Widescreen</PresentationFormat>
  <Paragraphs>826</Paragraphs>
  <Slides>98</Slides>
  <Notes>85</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98</vt:i4>
      </vt:variant>
    </vt:vector>
  </HeadingPairs>
  <TitlesOfParts>
    <vt:vector size="111" baseType="lpstr">
      <vt:lpstr>ＭＳ Ｐゴシック</vt:lpstr>
      <vt:lpstr>Arial</vt:lpstr>
      <vt:lpstr>Calibri</vt:lpstr>
      <vt:lpstr>Calibri Light</vt:lpstr>
      <vt:lpstr>Cambria Math</vt:lpstr>
      <vt:lpstr>Courier</vt:lpstr>
      <vt:lpstr>Franklin Gothic Book</vt:lpstr>
      <vt:lpstr>Microsoft New Tai Lue</vt:lpstr>
      <vt:lpstr>Tahoma</vt:lpstr>
      <vt:lpstr>Times New Roman</vt:lpstr>
      <vt:lpstr>Wingdings</vt:lpstr>
      <vt:lpstr>1_Retrospect</vt:lpstr>
      <vt:lpstr>Equation</vt:lpstr>
      <vt:lpstr>Vector Semantics &amp; Embeddings</vt:lpstr>
      <vt:lpstr>What do words mean?</vt:lpstr>
      <vt:lpstr>Desiderata</vt:lpstr>
      <vt:lpstr>Lemmas and senses</vt:lpstr>
      <vt:lpstr>Relations between senses: Synonymy</vt:lpstr>
      <vt:lpstr>Relations between senses: Synonymy</vt:lpstr>
      <vt:lpstr>Relation: Synonymy?</vt:lpstr>
      <vt:lpstr>The Linguistic Principle of Contrast</vt:lpstr>
      <vt:lpstr>Abbé Gabriel Girard 1718</vt:lpstr>
      <vt:lpstr>Relation: Similarity</vt:lpstr>
      <vt:lpstr>Ask humans how similar 2 words are</vt:lpstr>
      <vt:lpstr>Relation: Word relatedness</vt:lpstr>
      <vt:lpstr>Semantic field</vt:lpstr>
      <vt:lpstr>Relation: Antonymy</vt:lpstr>
      <vt:lpstr>Connotation (sentiment)</vt:lpstr>
      <vt:lpstr>Connotation</vt:lpstr>
      <vt:lpstr>So far</vt:lpstr>
      <vt:lpstr>Vector Semantics &amp; Embeddings</vt:lpstr>
      <vt:lpstr>Vector Semantics &amp; Embeddings</vt:lpstr>
      <vt:lpstr>Computational models of word meaning</vt:lpstr>
      <vt:lpstr>Ludwig Wittgenstein</vt:lpstr>
      <vt:lpstr>Let's define words by their usages</vt:lpstr>
      <vt:lpstr>What does recent English borrowing ongchoi mean?</vt:lpstr>
      <vt:lpstr>Ongchoi: Ipomoea aquatica "Water Spinach"</vt:lpstr>
      <vt:lpstr>Idea 1: Defining meaning by linguistic distribution</vt:lpstr>
      <vt:lpstr>Idea 2: Meaning as a point in space (Osgood et al. 1957)</vt:lpstr>
      <vt:lpstr>Idea 1: Defining meaning by linguistic distribution  Idea 2: Meaning as a point in multidimensional space</vt:lpstr>
      <vt:lpstr>Defining meaning as a point in space based on distribution</vt:lpstr>
      <vt:lpstr>We define meaning of a word as a vector</vt:lpstr>
      <vt:lpstr>Intuition: why vectors?</vt:lpstr>
      <vt:lpstr>We'll discuss 2 kinds of embeddings</vt:lpstr>
      <vt:lpstr>From now on: Computing with meaning representations instead of string representations</vt:lpstr>
      <vt:lpstr>Vector Semantics &amp; Embeddings</vt:lpstr>
      <vt:lpstr>Vector Semantics &amp; Embeddings</vt:lpstr>
      <vt:lpstr>Term-document matrix</vt:lpstr>
      <vt:lpstr>Visualizing document vectors</vt:lpstr>
      <vt:lpstr>Vectors are the basis of information retrieval</vt:lpstr>
      <vt:lpstr>Idea for word meaning: Words can be vectors too!!!</vt:lpstr>
      <vt:lpstr>More common: word-word matrix (or "term-context matrix")</vt:lpstr>
      <vt:lpstr>PowerPoint Presentation</vt:lpstr>
      <vt:lpstr>Vector Semantics &amp; Embeddings</vt:lpstr>
      <vt:lpstr>Vector Semantics &amp; Embeddings</vt:lpstr>
      <vt:lpstr>Computing word similarity: Dot product and cosine</vt:lpstr>
      <vt:lpstr>Problem with raw dot-product</vt:lpstr>
      <vt:lpstr>Alternative: cosine for computing word similarity</vt:lpstr>
      <vt:lpstr>Cosine as a similarity metric</vt:lpstr>
      <vt:lpstr>Cosine examples</vt:lpstr>
      <vt:lpstr>Visualizing cosines  (well, angles)</vt:lpstr>
      <vt:lpstr>Vector Semantics &amp; Embeddings</vt:lpstr>
      <vt:lpstr>Vector Semantics &amp; Embeddings</vt:lpstr>
      <vt:lpstr>But raw frequency is a bad representation</vt:lpstr>
      <vt:lpstr>Two common solutions for word weighting</vt:lpstr>
      <vt:lpstr>Term frequency (tf) in the tf-idf algorithm</vt:lpstr>
      <vt:lpstr>Document frequency (df)</vt:lpstr>
      <vt:lpstr>Inverse document frequency (idf)</vt:lpstr>
      <vt:lpstr>What is a document?</vt:lpstr>
      <vt:lpstr>Final tf-idf weighted value for a word</vt:lpstr>
      <vt:lpstr>Vector Semantics &amp; Embeddings</vt:lpstr>
      <vt:lpstr>Vector Semantics &amp; Embeddings</vt:lpstr>
      <vt:lpstr>Sparse versus dense vectors</vt:lpstr>
      <vt:lpstr>Sparse versus dense vectors</vt:lpstr>
      <vt:lpstr>Common methods for getting short dense vectors</vt:lpstr>
      <vt:lpstr>Simple static embeddings you can download!</vt:lpstr>
      <vt:lpstr>Word2vec</vt:lpstr>
      <vt:lpstr>Word2vec</vt:lpstr>
      <vt:lpstr>Approach: predict if candidate word c is a "neighbor"</vt:lpstr>
      <vt:lpstr>Skip-Gram Training Data</vt:lpstr>
      <vt:lpstr>Skip-Gram Classifier</vt:lpstr>
      <vt:lpstr>Similarity is computed from dot product</vt:lpstr>
      <vt:lpstr>Turning dot products into probabilities</vt:lpstr>
      <vt:lpstr>How Skip-Gram Classifier computes P(+|w, c) </vt:lpstr>
      <vt:lpstr>Skip-gram classifier: summary</vt:lpstr>
      <vt:lpstr>These embeddings we'll need: a set for w, a set for c</vt:lpstr>
      <vt:lpstr>Vector Semantics &amp; Embeddings</vt:lpstr>
      <vt:lpstr>Vector Semantics &amp; Embeddings</vt:lpstr>
      <vt:lpstr>Skip-Gram Training data</vt:lpstr>
      <vt:lpstr>Skip-Gram Training data</vt:lpstr>
      <vt:lpstr>Skip-Gram Training data</vt:lpstr>
      <vt:lpstr>Word2vec: how to learn vectors</vt:lpstr>
      <vt:lpstr>Loss function for one w with cpos , cneg1 ...cnegk </vt:lpstr>
      <vt:lpstr>Learning the classifier</vt:lpstr>
      <vt:lpstr>Intuition of one step of gradient descent</vt:lpstr>
      <vt:lpstr>Reminder: gradient descent</vt:lpstr>
      <vt:lpstr>The derivatives of the loss function</vt:lpstr>
      <vt:lpstr>Update equation in SGD</vt:lpstr>
      <vt:lpstr>Two sets of embeddings</vt:lpstr>
      <vt:lpstr>Summary: How to learn word2vec (skip-gram) embeddings</vt:lpstr>
      <vt:lpstr>Vector Semantics &amp; Embeddings</vt:lpstr>
      <vt:lpstr>Vector Semantics &amp; Embeddings</vt:lpstr>
      <vt:lpstr>The kinds of neighbors depend on window size</vt:lpstr>
      <vt:lpstr>Analogical relations</vt:lpstr>
      <vt:lpstr>Analogical relations via parallelogram</vt:lpstr>
      <vt:lpstr>PowerPoint Presentation</vt:lpstr>
      <vt:lpstr>Caveats with the parallelogram method</vt:lpstr>
      <vt:lpstr>Embeddings as a window onto historical semantics</vt:lpstr>
      <vt:lpstr>Embeddings reflect cultural bias!</vt:lpstr>
      <vt:lpstr>Historical embedding as a tool to study cultural biases</vt:lpstr>
      <vt:lpstr>Vector Semantics &amp; Embeddings</vt:lpstr>
    </vt:vector>
  </TitlesOfParts>
  <Company>Carnegie Mellon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Dan Jurafsky</cp:lastModifiedBy>
  <cp:revision>1856</cp:revision>
  <cp:lastPrinted>2019-02-07T01:34:53Z</cp:lastPrinted>
  <dcterms:created xsi:type="dcterms:W3CDTF">2009-06-12T17:14:38Z</dcterms:created>
  <dcterms:modified xsi:type="dcterms:W3CDTF">2024-02-04T01:20:54Z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0x01010082F8F65E954BCC4B9D53924C0277FF58</vt:lpwstr>
  </property>
</Properties>
</file>

<file path=docProps/thumbnail.jpeg>
</file>